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Body Grotesque" panose="020B0604020202020204" charset="0"/>
      <p:regular r:id="rId35"/>
    </p:embeddedFont>
    <p:embeddedFont>
      <p:font typeface="Body Grotesque Bold" panose="020B0604020202020204" charset="0"/>
      <p:regular r:id="rId36"/>
    </p:embeddedFont>
    <p:embeddedFont>
      <p:font typeface="Body Grotesque Italics" panose="020B0604020202020204" charset="0"/>
      <p:regular r:id="rId37"/>
    </p:embeddedFont>
    <p:embeddedFont>
      <p:font typeface="Caladea" panose="020B0604020202020204" charset="0"/>
      <p:regular r:id="rId38"/>
    </p:embeddedFont>
    <p:embeddedFont>
      <p:font typeface="Canva Sans" panose="020B0604020202020204" charset="0"/>
      <p:regular r:id="rId39"/>
    </p:embeddedFont>
    <p:embeddedFont>
      <p:font typeface="Canva Sans Bold" panose="020B0604020202020204" charset="0"/>
      <p:regular r:id="rId40"/>
    </p:embeddedFont>
    <p:embeddedFont>
      <p:font typeface="League Spartan" panose="020B0604020202020204" charset="0"/>
      <p:regular r:id="rId41"/>
    </p:embeddedFont>
    <p:embeddedFont>
      <p:font typeface="Lexend Exa" panose="020B0604020202020204" charset="0"/>
      <p:regular r:id="rId42"/>
    </p:embeddedFont>
    <p:embeddedFont>
      <p:font typeface="Paalalabas Wide" panose="020B0604020202020204" charset="0"/>
      <p:regular r:id="rId43"/>
    </p:embeddedFont>
    <p:embeddedFont>
      <p:font typeface="PT Serif Bold" panose="020B0604020202020204" charset="0"/>
      <p:regular r:id="rId44"/>
    </p:embeddedFont>
    <p:embeddedFont>
      <p:font typeface="Signika" panose="020B0604020202020204" charset="0"/>
      <p:regular r:id="rId45"/>
    </p:embeddedFont>
    <p:embeddedFont>
      <p:font typeface="Times New Roman Bold" panose="02020803070505020304" pitchFamily="18" charset="0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2852" y="2699248"/>
            <a:ext cx="15998396" cy="469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200" spc="-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IoT Based Remote monitoring and Alerting of Human-Elephant Conflict Mitigation</a:t>
            </a:r>
          </a:p>
          <a:p>
            <a:pPr algn="l">
              <a:lnSpc>
                <a:spcPts val="9360"/>
              </a:lnSpc>
            </a:pPr>
            <a:endParaRPr lang="en-US" sz="7200" spc="-21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05205" cy="7341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5205" cy="734178"/>
            </a:xfrm>
            <a:custGeom>
              <a:avLst/>
              <a:gdLst/>
              <a:ahLst/>
              <a:cxnLst/>
              <a:rect l="l" t="t" r="r" b="b"/>
              <a:pathLst>
                <a:path w="1305205" h="734178">
                  <a:moveTo>
                    <a:pt x="0" y="0"/>
                  </a:moveTo>
                  <a:lnTo>
                    <a:pt x="1305205" y="0"/>
                  </a:lnTo>
                  <a:lnTo>
                    <a:pt x="1305205" y="734178"/>
                  </a:lnTo>
                  <a:lnTo>
                    <a:pt x="0" y="734178"/>
                  </a:lnTo>
                  <a:close/>
                </a:path>
              </a:pathLst>
            </a:custGeom>
            <a:blipFill>
              <a:blip r:embed="rId2">
                <a:alphaModFix amt="87000"/>
              </a:blip>
              <a:stretch>
                <a:fillRect t="-793" b="-79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67315" y="3600450"/>
            <a:ext cx="15184914" cy="4877861"/>
            <a:chOff x="0" y="0"/>
            <a:chExt cx="3999319" cy="1284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99319" cy="1284704"/>
            </a:xfrm>
            <a:custGeom>
              <a:avLst/>
              <a:gdLst/>
              <a:ahLst/>
              <a:cxnLst/>
              <a:rect l="l" t="t" r="r" b="b"/>
              <a:pathLst>
                <a:path w="3999319" h="1284704">
                  <a:moveTo>
                    <a:pt x="0" y="0"/>
                  </a:moveTo>
                  <a:lnTo>
                    <a:pt x="3999319" y="0"/>
                  </a:lnTo>
                  <a:lnTo>
                    <a:pt x="3999319" y="1284704"/>
                  </a:lnTo>
                  <a:lnTo>
                    <a:pt x="0" y="1284704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999319" cy="1351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30065" y="3571847"/>
            <a:ext cx="14922164" cy="56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1"/>
              </a:lnSpc>
              <a:spcBef>
                <a:spcPct val="0"/>
              </a:spcBef>
            </a:pPr>
            <a:r>
              <a:rPr lang="en-US" sz="645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Once an elephant is detected, the system immediately triggers alerts via GSM, LoRaWAN, or the hybrid model.</a:t>
            </a:r>
          </a:p>
          <a:p>
            <a:pPr algn="l">
              <a:lnSpc>
                <a:spcPts val="9041"/>
              </a:lnSpc>
              <a:spcBef>
                <a:spcPct val="0"/>
              </a:spcBef>
            </a:pPr>
            <a:endParaRPr lang="en-US" sz="645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9522" y="1938485"/>
            <a:ext cx="9201501" cy="1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sz="79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Alerting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13558" y="0"/>
          <a:ext cx="17370590" cy="10467975"/>
        </p:xfrm>
        <a:graphic>
          <a:graphicData uri="http://schemas.openxmlformats.org/drawingml/2006/table">
            <a:tbl>
              <a:tblPr/>
              <a:tblGrid>
                <a:gridCol w="3465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5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5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3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0906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Component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Features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  Reason of Choice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245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Raspberry Pi 4 Model B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Quad-core, Wi-Fi, GPIO support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Processing power and flexibility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06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PIR Motion Sensor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Detects motion within 7m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Low-cost and reliable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45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Camera Module V2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8MP resolution, night vision capability (IR)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High-quality image capture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906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Microphone Sensor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Sound frequency detection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Detects elephant calls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15849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GSM Module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SMS and call support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Real-time alert notifications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 </a:t>
                      </a:r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2039074" y="1620770"/>
            <a:ext cx="2964521" cy="1765214"/>
          </a:xfrm>
          <a:custGeom>
            <a:avLst/>
            <a:gdLst/>
            <a:ahLst/>
            <a:cxnLst/>
            <a:rect l="l" t="t" r="r" b="b"/>
            <a:pathLst>
              <a:path w="2964521" h="1765214">
                <a:moveTo>
                  <a:pt x="0" y="0"/>
                </a:moveTo>
                <a:lnTo>
                  <a:pt x="2964522" y="0"/>
                </a:lnTo>
                <a:lnTo>
                  <a:pt x="2964522" y="1765214"/>
                </a:lnTo>
                <a:lnTo>
                  <a:pt x="0" y="17652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67009" y="6778081"/>
            <a:ext cx="1879118" cy="1439585"/>
          </a:xfrm>
          <a:custGeom>
            <a:avLst/>
            <a:gdLst/>
            <a:ahLst/>
            <a:cxnLst/>
            <a:rect l="l" t="t" r="r" b="b"/>
            <a:pathLst>
              <a:path w="1879118" h="1439585">
                <a:moveTo>
                  <a:pt x="0" y="0"/>
                </a:moveTo>
                <a:lnTo>
                  <a:pt x="1879119" y="0"/>
                </a:lnTo>
                <a:lnTo>
                  <a:pt x="1879119" y="1439585"/>
                </a:lnTo>
                <a:lnTo>
                  <a:pt x="0" y="1439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637" b="-1189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930821" y="4972812"/>
            <a:ext cx="1702278" cy="1702278"/>
          </a:xfrm>
          <a:custGeom>
            <a:avLst/>
            <a:gdLst/>
            <a:ahLst/>
            <a:cxnLst/>
            <a:rect l="l" t="t" r="r" b="b"/>
            <a:pathLst>
              <a:path w="1702278" h="1702278">
                <a:moveTo>
                  <a:pt x="0" y="0"/>
                </a:moveTo>
                <a:lnTo>
                  <a:pt x="1702277" y="0"/>
                </a:lnTo>
                <a:lnTo>
                  <a:pt x="1702277" y="1702278"/>
                </a:lnTo>
                <a:lnTo>
                  <a:pt x="0" y="1702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12787584" y="8189600"/>
            <a:ext cx="1837969" cy="2160801"/>
          </a:xfrm>
          <a:custGeom>
            <a:avLst/>
            <a:gdLst/>
            <a:ahLst/>
            <a:cxnLst/>
            <a:rect l="l" t="t" r="r" b="b"/>
            <a:pathLst>
              <a:path w="1837969" h="2160801">
                <a:moveTo>
                  <a:pt x="0" y="0"/>
                </a:moveTo>
                <a:lnTo>
                  <a:pt x="1837969" y="0"/>
                </a:lnTo>
                <a:lnTo>
                  <a:pt x="1837969" y="2160800"/>
                </a:lnTo>
                <a:lnTo>
                  <a:pt x="0" y="2160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494" r="-1007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75256" y="3481616"/>
            <a:ext cx="1462624" cy="1262217"/>
          </a:xfrm>
          <a:custGeom>
            <a:avLst/>
            <a:gdLst/>
            <a:ahLst/>
            <a:cxnLst/>
            <a:rect l="l" t="t" r="r" b="b"/>
            <a:pathLst>
              <a:path w="1462624" h="1262217">
                <a:moveTo>
                  <a:pt x="0" y="0"/>
                </a:moveTo>
                <a:lnTo>
                  <a:pt x="1462625" y="0"/>
                </a:lnTo>
                <a:lnTo>
                  <a:pt x="1462625" y="1262217"/>
                </a:lnTo>
                <a:lnTo>
                  <a:pt x="0" y="1262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576" b="-8300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6644" y="0"/>
            <a:ext cx="19065774" cy="10287000"/>
          </a:xfrm>
          <a:custGeom>
            <a:avLst/>
            <a:gdLst/>
            <a:ahLst/>
            <a:cxnLst/>
            <a:rect l="l" t="t" r="r" b="b"/>
            <a:pathLst>
              <a:path w="19065774" h="10287000">
                <a:moveTo>
                  <a:pt x="0" y="0"/>
                </a:moveTo>
                <a:lnTo>
                  <a:pt x="19065774" y="0"/>
                </a:lnTo>
                <a:lnTo>
                  <a:pt x="190657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6" b="-212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31305" y="2326402"/>
            <a:ext cx="12532442" cy="6719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Arduino Boards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    Simple &amp; easy to use ✅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    Insufficient processing power for ML tasks ❌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endParaRPr lang="en-US" sz="3183" b="1" spc="15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STM32 Microcontrollers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    Balanced computation &amp; power efficiency ✅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    Specialized programming &amp; limited community support ❌ 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endParaRPr lang="en-US" sz="3183" b="1" spc="15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Raspberry Pi 4B (Optimal Choice)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    High processing power for ML tasks ✅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    Runs a full OS for scalability ✅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    Strong community support for development ✅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3153" y="952500"/>
            <a:ext cx="10330339" cy="712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7"/>
              </a:lnSpc>
              <a:spcBef>
                <a:spcPct val="0"/>
              </a:spcBef>
            </a:pPr>
            <a:r>
              <a:rPr lang="en-US" sz="4183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Why Raspberry Pi 4B Over Other MCUs?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2899" y="4006007"/>
            <a:ext cx="5502202" cy="219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7"/>
              </a:lnSpc>
              <a:spcBef>
                <a:spcPct val="0"/>
              </a:spcBef>
            </a:pPr>
            <a:r>
              <a:rPr lang="en-US" sz="4183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More reasons to justify Pi 4B as the best pick? </a:t>
            </a:r>
          </a:p>
        </p:txBody>
      </p:sp>
      <p:sp>
        <p:nvSpPr>
          <p:cNvPr id="3" name="AutoShape 3"/>
          <p:cNvSpPr/>
          <p:nvPr/>
        </p:nvSpPr>
        <p:spPr>
          <a:xfrm>
            <a:off x="11577527" y="5721438"/>
            <a:ext cx="2083642" cy="96670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" name="AutoShape 4"/>
          <p:cNvSpPr/>
          <p:nvPr/>
        </p:nvSpPr>
        <p:spPr>
          <a:xfrm flipH="1" flipV="1">
            <a:off x="4720979" y="2948997"/>
            <a:ext cx="2007331" cy="111656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720757" y="804779"/>
            <a:ext cx="5672142" cy="1893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7"/>
              </a:lnSpc>
              <a:spcBef>
                <a:spcPct val="0"/>
              </a:spcBef>
            </a:pPr>
            <a:r>
              <a:rPr lang="en-US" sz="2683" b="1" spc="1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🔹Compact, Power-Efficient &amp; Cost-Effective </a:t>
            </a:r>
          </a:p>
          <a:p>
            <a:pPr algn="l">
              <a:lnSpc>
                <a:spcPts val="3757"/>
              </a:lnSpc>
              <a:spcBef>
                <a:spcPct val="0"/>
              </a:spcBef>
            </a:pPr>
            <a:r>
              <a:rPr lang="en-US" sz="2683" b="1" spc="1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Smallest form factor with low power consumption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60974" y="6405022"/>
            <a:ext cx="4567833" cy="284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7"/>
              </a:lnSpc>
              <a:spcBef>
                <a:spcPct val="0"/>
              </a:spcBef>
            </a:pPr>
            <a:r>
              <a:rPr lang="en-US" sz="2683" b="1" spc="1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Seamless Data Acquisition &amp; Processing. Quad-core processor for smooth computation</a:t>
            </a:r>
          </a:p>
          <a:p>
            <a:pPr algn="r">
              <a:lnSpc>
                <a:spcPts val="3757"/>
              </a:lnSpc>
              <a:spcBef>
                <a:spcPct val="0"/>
              </a:spcBef>
            </a:pPr>
            <a:r>
              <a:rPr lang="en-US" sz="2683" b="1" spc="1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Built-in Wi-Fi &amp; GPIO support for connectivity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11589021" y="3259340"/>
            <a:ext cx="1045421" cy="79102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5878342" y="6056107"/>
            <a:ext cx="1029114" cy="81213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720757" y="6888066"/>
            <a:ext cx="5471458" cy="237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7"/>
              </a:lnSpc>
              <a:spcBef>
                <a:spcPct val="0"/>
              </a:spcBef>
            </a:pPr>
            <a:r>
              <a:rPr lang="en-US" sz="2683" b="1" spc="1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Peripheral Integration </a:t>
            </a:r>
          </a:p>
          <a:p>
            <a:pPr algn="l">
              <a:lnSpc>
                <a:spcPts val="3757"/>
              </a:lnSpc>
              <a:spcBef>
                <a:spcPct val="0"/>
              </a:spcBef>
            </a:pPr>
            <a:r>
              <a:rPr lang="en-US" sz="2683" b="1" spc="1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GSM SIM800A → Sends alerts via SMS &amp; calls</a:t>
            </a:r>
          </a:p>
          <a:p>
            <a:pPr algn="l">
              <a:lnSpc>
                <a:spcPts val="3757"/>
              </a:lnSpc>
              <a:spcBef>
                <a:spcPct val="0"/>
              </a:spcBef>
            </a:pPr>
            <a:r>
              <a:rPr lang="en-US" sz="2683" b="1" spc="1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Arducam 1080p B0205 → Enables high-definition visual monitoring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66691" y="971550"/>
            <a:ext cx="4792609" cy="237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57"/>
              </a:lnSpc>
              <a:spcBef>
                <a:spcPct val="0"/>
              </a:spcBef>
            </a:pPr>
            <a:r>
              <a:rPr lang="en-US" sz="2683" b="1" spc="1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Supports Real-Time AI with TensorFlow Lite</a:t>
            </a:r>
          </a:p>
          <a:p>
            <a:pPr algn="r">
              <a:lnSpc>
                <a:spcPts val="3757"/>
              </a:lnSpc>
              <a:spcBef>
                <a:spcPct val="0"/>
              </a:spcBef>
            </a:pPr>
            <a:r>
              <a:rPr lang="en-US" sz="2683" b="1" spc="1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Enables on-device ML processing with minimal computational load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8851" y="0"/>
            <a:ext cx="4579149" cy="10287000"/>
            <a:chOff x="0" y="0"/>
            <a:chExt cx="610553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423" t="23463" r="45506"/>
            <a:stretch>
              <a:fillRect/>
            </a:stretch>
          </p:blipFill>
          <p:spPr>
            <a:xfrm>
              <a:off x="0" y="0"/>
              <a:ext cx="610553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0"/>
            <a:ext cx="4294827" cy="10287000"/>
            <a:chOff x="0" y="0"/>
            <a:chExt cx="572643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9124" r="29124"/>
            <a:stretch>
              <a:fillRect/>
            </a:stretch>
          </p:blipFill>
          <p:spPr>
            <a:xfrm>
              <a:off x="0" y="0"/>
              <a:ext cx="5726436" cy="1371600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4566602" y="0"/>
            <a:ext cx="4361379" cy="10287000"/>
            <a:chOff x="0" y="0"/>
            <a:chExt cx="5815172" cy="13716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33076" r="33076"/>
            <a:stretch>
              <a:fillRect/>
            </a:stretch>
          </p:blipFill>
          <p:spPr>
            <a:xfrm>
              <a:off x="0" y="0"/>
              <a:ext cx="5815172" cy="13716000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0" y="0"/>
            <a:ext cx="4377586" cy="10287000"/>
            <a:chOff x="0" y="0"/>
            <a:chExt cx="5836781" cy="137160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18064" t="11013" r="48754" b="11013"/>
            <a:stretch>
              <a:fillRect/>
            </a:stretch>
          </p:blipFill>
          <p:spPr>
            <a:xfrm>
              <a:off x="0" y="0"/>
              <a:ext cx="5836781" cy="137160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509865" y="2528345"/>
            <a:ext cx="3546872" cy="614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3"/>
              </a:lnSpc>
              <a:spcBef>
                <a:spcPct val="0"/>
              </a:spcBef>
            </a:pPr>
            <a:r>
              <a:rPr lang="en-US" sz="3881" b="1" spc="19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GSM SIM800A Module </a:t>
            </a:r>
          </a:p>
          <a:p>
            <a:pPr algn="l">
              <a:lnSpc>
                <a:spcPts val="5433"/>
              </a:lnSpc>
              <a:spcBef>
                <a:spcPct val="0"/>
              </a:spcBef>
            </a:pPr>
            <a:r>
              <a:rPr lang="en-US" sz="3881" spc="19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Enables real-time SMS &amp; call alerts 📲</a:t>
            </a:r>
          </a:p>
          <a:p>
            <a:pPr algn="l">
              <a:lnSpc>
                <a:spcPts val="5433"/>
              </a:lnSpc>
              <a:spcBef>
                <a:spcPct val="0"/>
              </a:spcBef>
            </a:pPr>
            <a:r>
              <a:rPr lang="en-US" sz="3881" spc="19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Works even in remote areas without internet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34856" y="2008987"/>
            <a:ext cx="3131026" cy="751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3" b="1" spc="19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Arduino LoRa Shield 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3" spc="19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Facilitates long-distance communication 📡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3" spc="19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Operates in regions without cellular networks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45617" y="2008987"/>
            <a:ext cx="3963234" cy="54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3" b="1" spc="19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20,000mAh Power Bank 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3" spc="19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Ensures uninterrupted operation 🔋</a:t>
            </a:r>
          </a:p>
          <a:p>
            <a:pPr algn="l">
              <a:lnSpc>
                <a:spcPts val="5437"/>
              </a:lnSpc>
              <a:spcBef>
                <a:spcPct val="0"/>
              </a:spcBef>
            </a:pPr>
            <a:r>
              <a:rPr lang="en-US" sz="3883" spc="19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Provides reliability during power outages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175576" y="4350902"/>
            <a:ext cx="3995564" cy="54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3883" b="1" spc="19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Arducam 1080p B0205 Camera </a:t>
            </a:r>
          </a:p>
          <a:p>
            <a:pPr algn="l">
              <a:lnSpc>
                <a:spcPts val="5437"/>
              </a:lnSpc>
            </a:pPr>
            <a:r>
              <a:rPr lang="en-US" sz="3883" spc="19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High-definition imaging for visual monitoring 📷</a:t>
            </a:r>
          </a:p>
          <a:p>
            <a:pPr algn="l">
              <a:lnSpc>
                <a:spcPts val="5437"/>
              </a:lnSpc>
            </a:pPr>
            <a:r>
              <a:rPr lang="en-US" sz="3883" spc="19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Night vision for low-light data acquisition 🌙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2224" y="895350"/>
            <a:ext cx="16023551" cy="119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7"/>
              </a:lnSpc>
              <a:spcBef>
                <a:spcPct val="0"/>
              </a:spcBef>
            </a:pPr>
            <a:r>
              <a:rPr lang="en-US" sz="6983" b="1" spc="34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Machine Learning Platform Selection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32224" y="3184490"/>
            <a:ext cx="10059088" cy="1843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8"/>
              </a:lnSpc>
              <a:spcBef>
                <a:spcPct val="0"/>
              </a:spcBef>
            </a:pPr>
            <a:r>
              <a:rPr lang="en-US" sz="3505" b="1" spc="17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Challenge:</a:t>
            </a:r>
          </a:p>
          <a:p>
            <a:pPr algn="l">
              <a:lnSpc>
                <a:spcPts val="4908"/>
              </a:lnSpc>
              <a:spcBef>
                <a:spcPct val="0"/>
              </a:spcBef>
            </a:pPr>
            <a:r>
              <a:rPr lang="en-US" sz="3505" b="1" spc="17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Running efficient ML models on limited-resource devices like Raspberry Pi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132606"/>
            <a:ext cx="17380710" cy="2563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7"/>
              </a:lnSpc>
              <a:spcBef>
                <a:spcPct val="0"/>
              </a:spcBef>
            </a:pPr>
            <a:r>
              <a:rPr lang="en-US" sz="368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Evaluated Frameworks </a:t>
            </a:r>
          </a:p>
          <a:p>
            <a:pPr marL="795303" lvl="1" indent="-397651" algn="l">
              <a:lnSpc>
                <a:spcPts val="5157"/>
              </a:lnSpc>
              <a:buAutoNum type="arabicPeriod"/>
            </a:pPr>
            <a:r>
              <a:rPr lang="en-US" sz="368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Edge Impulse </a:t>
            </a:r>
          </a:p>
          <a:p>
            <a:pPr marL="795303" lvl="1" indent="-397651" algn="l">
              <a:lnSpc>
                <a:spcPts val="5157"/>
              </a:lnSpc>
              <a:buAutoNum type="arabicPeriod"/>
            </a:pPr>
            <a:r>
              <a:rPr lang="en-US" sz="368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Scikit-learn + TVM  </a:t>
            </a:r>
          </a:p>
          <a:p>
            <a:pPr marL="795303" lvl="1" indent="-397651" algn="l">
              <a:lnSpc>
                <a:spcPts val="5157"/>
              </a:lnSpc>
              <a:buAutoNum type="arabicPeriod"/>
            </a:pPr>
            <a:r>
              <a:rPr lang="en-US" sz="368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TensorFlow Lite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9" r="-36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41816" y="1559277"/>
            <a:ext cx="5573316" cy="119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7"/>
              </a:lnSpc>
              <a:spcBef>
                <a:spcPct val="0"/>
              </a:spcBef>
            </a:pPr>
            <a:r>
              <a:rPr lang="en-US" sz="6983" b="1" spc="34">
                <a:solidFill>
                  <a:srgbClr val="FFFFFF"/>
                </a:solidFill>
                <a:latin typeface="PT Serif Bold"/>
                <a:ea typeface="PT Serif Bold"/>
                <a:cs typeface="PT Serif Bold"/>
                <a:sym typeface="PT Serif Bold"/>
              </a:rPr>
              <a:t>Final Choice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15884" y="2848845"/>
            <a:ext cx="14343416" cy="587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9"/>
              </a:lnSpc>
            </a:pPr>
            <a:r>
              <a:rPr lang="en-US" sz="4217" b="1" spc="2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TensorFlow Lite :</a:t>
            </a:r>
          </a:p>
          <a:p>
            <a:pPr algn="l">
              <a:lnSpc>
                <a:spcPts val="7379"/>
              </a:lnSpc>
            </a:pPr>
            <a:r>
              <a:rPr lang="en-US" sz="4217" b="1" spc="2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✅ High performance with optimized ML execution</a:t>
            </a:r>
          </a:p>
          <a:p>
            <a:pPr algn="l">
              <a:lnSpc>
                <a:spcPts val="7379"/>
              </a:lnSpc>
            </a:pPr>
            <a:r>
              <a:rPr lang="en-US" sz="4217" b="1" spc="2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✅ Pre-trained model support for rapid deployment</a:t>
            </a:r>
          </a:p>
          <a:p>
            <a:pPr algn="l">
              <a:lnSpc>
                <a:spcPts val="10542"/>
              </a:lnSpc>
            </a:pPr>
            <a:r>
              <a:rPr lang="en-US" sz="4217" b="1" spc="2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✅ Custom model flexibility for future enhancements</a:t>
            </a:r>
          </a:p>
          <a:p>
            <a:pPr algn="l">
              <a:lnSpc>
                <a:spcPts val="7379"/>
              </a:lnSpc>
            </a:pPr>
            <a:r>
              <a:rPr lang="en-US" sz="4217" b="1" spc="2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✅ Extensive documentation &amp; active community for easy debugging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4345757" y="402846"/>
          <a:ext cx="13434096" cy="9481309"/>
        </p:xfrm>
        <a:graphic>
          <a:graphicData uri="http://schemas.openxmlformats.org/drawingml/2006/table">
            <a:tbl>
              <a:tblPr/>
              <a:tblGrid>
                <a:gridCol w="335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8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8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8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3661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Model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CNN (Convolutional Neural Network)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SVM (Support Vector Machine)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YOLO (You Only Look Once)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6612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Pre-trained Models Available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Yes 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Limited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Yes 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743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Custom Model Training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Yes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Yes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Yes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4295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Computational Cost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High (for complex models)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Low to Medium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Medium to High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8008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Memory Usage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1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Medium to High</a:t>
                      </a:r>
                    </a:p>
                    <a:p>
                      <a:pPr algn="l">
                        <a:lnSpc>
                          <a:spcPts val="2519"/>
                        </a:lnSpc>
                      </a:pPr>
                      <a:r>
                        <a:rPr lang="en-US" sz="17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Low to Medium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Medium to High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4295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Suitable for Raspberry Pi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Moderate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High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Moderate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40743"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Focus 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Classification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Classification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endParaRPr lang="en-US" sz="1100"/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Object Detection</a:t>
                      </a:r>
                    </a:p>
                    <a:p>
                      <a:pPr algn="l">
                        <a:lnSpc>
                          <a:spcPts val="2379"/>
                        </a:lnSpc>
                      </a:pPr>
                      <a:r>
                        <a:rPr lang="en-US" sz="1699" b="1">
                          <a:solidFill>
                            <a:srgbClr val="C1FF72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05988" y="2981062"/>
            <a:ext cx="3067766" cy="328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7"/>
              </a:lnSpc>
              <a:spcBef>
                <a:spcPct val="0"/>
              </a:spcBef>
            </a:pPr>
            <a:r>
              <a:rPr lang="en-US" sz="4683" b="1" spc="23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Model Evaluation and Selection: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4166" y="3122009"/>
            <a:ext cx="16162311" cy="477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10"/>
              </a:lnSpc>
            </a:pPr>
            <a:r>
              <a:rPr lang="en-US" sz="4977" b="1" spc="2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Challenges &amp; Tradeoffs </a:t>
            </a:r>
          </a:p>
          <a:p>
            <a:pPr marL="875802" lvl="1" indent="-437901" algn="l">
              <a:lnSpc>
                <a:spcPts val="7098"/>
              </a:lnSpc>
              <a:buFont typeface="Arial"/>
              <a:buChar char="•"/>
            </a:pPr>
            <a:r>
              <a:rPr lang="en-US" sz="4056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Larger datasets needed for fine-tuning YOLO’s accuracy </a:t>
            </a:r>
          </a:p>
          <a:p>
            <a:pPr marL="875802" lvl="1" indent="-437901" algn="l">
              <a:lnSpc>
                <a:spcPts val="7098"/>
              </a:lnSpc>
              <a:buFont typeface="Arial"/>
              <a:buChar char="•"/>
            </a:pPr>
            <a:r>
              <a:rPr lang="en-US" sz="4056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Balance between speed and accuracy, but YOLO's versatility makes it the best choice for mitigating HEC </a:t>
            </a:r>
          </a:p>
          <a:p>
            <a:pPr algn="l">
              <a:lnSpc>
                <a:spcPts val="8315"/>
              </a:lnSpc>
            </a:pPr>
            <a:endParaRPr lang="en-US" sz="4056" b="1" spc="20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2625" y="4845795"/>
            <a:ext cx="5241727" cy="5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YOLO (You Only Look Once)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345885" y="4845795"/>
            <a:ext cx="3205401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7"/>
              </a:lnSpc>
              <a:spcBef>
                <a:spcPct val="0"/>
              </a:spcBef>
            </a:pPr>
            <a:r>
              <a:rPr lang="en-US" sz="3183" b="1" spc="15" dirty="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Raspberry </a:t>
            </a:r>
            <a:r>
              <a:rPr lang="en-US" sz="3183" b="1" spc="15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Pi OS</a:t>
            </a:r>
            <a:endParaRPr lang="en-US" sz="3183" b="1" spc="15" dirty="0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49072" y="373557"/>
            <a:ext cx="7009285" cy="396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 b="1" spc="1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Supports edge computation on Raspberry Pi without requiring cloud infrastructure 🌍</a:t>
            </a:r>
          </a:p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 b="1" spc="1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Reduced latency ensures timely detection and alerting 🕒</a:t>
            </a:r>
          </a:p>
          <a:p>
            <a:pPr algn="ctr">
              <a:lnSpc>
                <a:spcPts val="3934"/>
              </a:lnSpc>
              <a:spcBef>
                <a:spcPct val="0"/>
              </a:spcBef>
            </a:pPr>
            <a:r>
              <a:rPr lang="en-US" sz="2810" b="1" spc="14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Scalable for resource-constrained environments, ideal for remote wildlife monitoring 🌲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t="-13444" b="-13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0644" y="1499037"/>
            <a:ext cx="12895087" cy="534842"/>
            <a:chOff x="0" y="0"/>
            <a:chExt cx="17193449" cy="713123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5328899" cy="7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6"/>
                </a:lnSpc>
              </a:pPr>
              <a:r>
                <a:rPr lang="en-US" sz="3526" b="1">
                  <a:solidFill>
                    <a:srgbClr val="FFFAF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Technology Used : 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521171" y="-63897"/>
              <a:ext cx="11672278" cy="7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6"/>
                </a:lnSpc>
              </a:pPr>
              <a:r>
                <a:rPr lang="en-US" sz="35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Raspberry Pi, TinyML, Low-Cost Sensors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3015" y="2811011"/>
            <a:ext cx="18134985" cy="532759"/>
            <a:chOff x="0" y="0"/>
            <a:chExt cx="24179979" cy="710345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6758182" cy="7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6"/>
                </a:lnSpc>
              </a:pPr>
              <a:r>
                <a:rPr lang="en-US" sz="3526" b="1">
                  <a:solidFill>
                    <a:srgbClr val="FFFAF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Real-Time Detection :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185216" y="-66675"/>
              <a:ext cx="17994764" cy="7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6"/>
                </a:lnSpc>
              </a:pPr>
              <a:r>
                <a:rPr lang="en-US" sz="35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AI-enabled monitoring for accurate elephant identification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044586" y="4124138"/>
            <a:ext cx="11453046" cy="532759"/>
            <a:chOff x="0" y="0"/>
            <a:chExt cx="15270728" cy="71034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5346118" cy="7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6"/>
                </a:lnSpc>
              </a:pPr>
              <a:r>
                <a:rPr lang="en-US" sz="3526" b="1">
                  <a:solidFill>
                    <a:srgbClr val="FFFAF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GSM :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560734" y="-66675"/>
              <a:ext cx="11709994" cy="7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6"/>
                </a:lnSpc>
              </a:pPr>
              <a:r>
                <a:rPr lang="en-US" sz="35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Raspberry Pi, TinyML, Low-Cost Sensors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300210" y="5499992"/>
            <a:ext cx="18468431" cy="532759"/>
            <a:chOff x="0" y="0"/>
            <a:chExt cx="24624575" cy="71034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66675"/>
              <a:ext cx="6914396" cy="7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936"/>
                </a:lnSpc>
              </a:pPr>
              <a:r>
                <a:rPr lang="en-US" sz="3526" b="1">
                  <a:solidFill>
                    <a:srgbClr val="FFFAF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LoRaWAN :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629811" y="-66675"/>
              <a:ext cx="17994764" cy="777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36"/>
                </a:lnSpc>
              </a:pPr>
              <a:r>
                <a:rPr lang="en-US" sz="35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AI-enabled monitoring for accurate elephant identification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796846" y="6813119"/>
            <a:ext cx="16497622" cy="1155078"/>
            <a:chOff x="0" y="0"/>
            <a:chExt cx="21996829" cy="154010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66675"/>
              <a:ext cx="8312906" cy="1606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936"/>
                </a:lnSpc>
              </a:pPr>
              <a:r>
                <a:rPr lang="en-US" sz="3526" b="1">
                  <a:solidFill>
                    <a:srgbClr val="FFFAF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Hybrid (GSM </a:t>
              </a:r>
            </a:p>
            <a:p>
              <a:pPr algn="r">
                <a:lnSpc>
                  <a:spcPts val="4936"/>
                </a:lnSpc>
              </a:pPr>
              <a:r>
                <a:rPr lang="en-US" sz="3526" b="1">
                  <a:solidFill>
                    <a:srgbClr val="FFFAF5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+ LoRaWAN) :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312906" y="-66675"/>
              <a:ext cx="13683923" cy="1606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6"/>
                </a:lnSpc>
              </a:pPr>
              <a:r>
                <a:rPr lang="en-US" sz="3526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AI-enabled monitoring for accurate elephant   identification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-10160" r="-1016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76404" y="3042858"/>
            <a:ext cx="8096401" cy="4201284"/>
          </a:xfrm>
          <a:custGeom>
            <a:avLst/>
            <a:gdLst/>
            <a:ahLst/>
            <a:cxnLst/>
            <a:rect l="l" t="t" r="r" b="b"/>
            <a:pathLst>
              <a:path w="8096401" h="4201284">
                <a:moveTo>
                  <a:pt x="0" y="0"/>
                </a:moveTo>
                <a:lnTo>
                  <a:pt x="8096401" y="0"/>
                </a:lnTo>
                <a:lnTo>
                  <a:pt x="8096401" y="4201284"/>
                </a:lnTo>
                <a:lnTo>
                  <a:pt x="0" y="4201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5181" y="962025"/>
            <a:ext cx="9464907" cy="873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1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601"/>
              </a:lnSpc>
              <a:spcBef>
                <a:spcPct val="0"/>
              </a:spcBef>
            </a:pPr>
            <a:r>
              <a:rPr lang="en-US" sz="3287" b="1" spc="16">
                <a:solidFill>
                  <a:srgbClr val="FF5757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Purpose</a:t>
            </a:r>
          </a:p>
          <a:p>
            <a:pPr algn="l">
              <a:lnSpc>
                <a:spcPts val="4601"/>
              </a:lnSpc>
              <a:spcBef>
                <a:spcPct val="0"/>
              </a:spcBef>
            </a:pPr>
            <a:r>
              <a:rPr lang="en-US" sz="3287" b="1" spc="16">
                <a:solidFill>
                  <a:srgbClr val="FFFAF5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Housing and shielding for sensors and electronics </a:t>
            </a:r>
          </a:p>
          <a:p>
            <a:pPr algn="l">
              <a:lnSpc>
                <a:spcPts val="4601"/>
              </a:lnSpc>
              <a:spcBef>
                <a:spcPct val="0"/>
              </a:spcBef>
            </a:pPr>
            <a:r>
              <a:rPr lang="en-US" sz="3287" b="1" spc="16">
                <a:solidFill>
                  <a:srgbClr val="FFFAF5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Modular design for easy installation and upgrades </a:t>
            </a:r>
          </a:p>
          <a:p>
            <a:pPr algn="l">
              <a:lnSpc>
                <a:spcPts val="4601"/>
              </a:lnSpc>
              <a:spcBef>
                <a:spcPct val="0"/>
              </a:spcBef>
            </a:pPr>
            <a:endParaRPr lang="en-US" sz="3287" b="1" spc="16">
              <a:solidFill>
                <a:srgbClr val="FFFAF5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601"/>
              </a:lnSpc>
              <a:spcBef>
                <a:spcPct val="0"/>
              </a:spcBef>
            </a:pPr>
            <a:r>
              <a:rPr lang="en-US" sz="3287" b="1" spc="16">
                <a:solidFill>
                  <a:srgbClr val="FF5757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Material: PLA </a:t>
            </a:r>
          </a:p>
          <a:p>
            <a:pPr algn="l">
              <a:lnSpc>
                <a:spcPts val="4601"/>
              </a:lnSpc>
              <a:spcBef>
                <a:spcPct val="0"/>
              </a:spcBef>
            </a:pPr>
            <a:r>
              <a:rPr lang="en-US" sz="3287" b="1" spc="16">
                <a:solidFill>
                  <a:srgbClr val="FFFAF5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Durable, lightweight, and biodegradable</a:t>
            </a:r>
          </a:p>
          <a:p>
            <a:pPr algn="l">
              <a:lnSpc>
                <a:spcPts val="4601"/>
              </a:lnSpc>
              <a:spcBef>
                <a:spcPct val="0"/>
              </a:spcBef>
            </a:pPr>
            <a:r>
              <a:rPr lang="en-US" sz="3287" b="1" spc="16">
                <a:solidFill>
                  <a:srgbClr val="FFFAF5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Weather-resistant for reliable performance in the field </a:t>
            </a:r>
          </a:p>
          <a:p>
            <a:pPr algn="l">
              <a:lnSpc>
                <a:spcPts val="4601"/>
              </a:lnSpc>
              <a:spcBef>
                <a:spcPct val="0"/>
              </a:spcBef>
            </a:pPr>
            <a:endParaRPr lang="en-US" sz="3287" b="1" spc="16">
              <a:solidFill>
                <a:srgbClr val="FFFAF5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601"/>
              </a:lnSpc>
              <a:spcBef>
                <a:spcPct val="0"/>
              </a:spcBef>
            </a:pPr>
            <a:r>
              <a:rPr lang="en-US" sz="3287" b="1" spc="16">
                <a:solidFill>
                  <a:srgbClr val="FF5757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Benefits</a:t>
            </a:r>
          </a:p>
          <a:p>
            <a:pPr algn="l">
              <a:lnSpc>
                <a:spcPts val="4601"/>
              </a:lnSpc>
              <a:spcBef>
                <a:spcPct val="0"/>
              </a:spcBef>
            </a:pPr>
            <a:r>
              <a:rPr lang="en-US" sz="3287" b="1" spc="16">
                <a:solidFill>
                  <a:srgbClr val="FFFAF5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Cost-effective and easy to print</a:t>
            </a:r>
          </a:p>
          <a:p>
            <a:pPr algn="l">
              <a:lnSpc>
                <a:spcPts val="4601"/>
              </a:lnSpc>
              <a:spcBef>
                <a:spcPct val="0"/>
              </a:spcBef>
            </a:pPr>
            <a:r>
              <a:rPr lang="en-US" sz="3287" b="1" spc="16">
                <a:solidFill>
                  <a:srgbClr val="FFFAF5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Ensures sustainability and serviceability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78558" y="461754"/>
            <a:ext cx="12780289" cy="101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77"/>
              </a:lnSpc>
              <a:spcBef>
                <a:spcPct val="0"/>
              </a:spcBef>
            </a:pPr>
            <a:r>
              <a:rPr lang="en-US" sz="5983" b="1" spc="29">
                <a:solidFill>
                  <a:srgbClr val="FFFAF5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3D Printed Models for Practicality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76550" y="3765188"/>
            <a:ext cx="10934900" cy="4142248"/>
          </a:xfrm>
          <a:custGeom>
            <a:avLst/>
            <a:gdLst/>
            <a:ahLst/>
            <a:cxnLst/>
            <a:rect l="l" t="t" r="r" b="b"/>
            <a:pathLst>
              <a:path w="10934900" h="4142248">
                <a:moveTo>
                  <a:pt x="0" y="0"/>
                </a:moveTo>
                <a:lnTo>
                  <a:pt x="10934900" y="0"/>
                </a:lnTo>
                <a:lnTo>
                  <a:pt x="10934900" y="4142248"/>
                </a:lnTo>
                <a:lnTo>
                  <a:pt x="0" y="414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3978" y="2367020"/>
            <a:ext cx="10515224" cy="106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  <a:spcBef>
                <a:spcPct val="0"/>
              </a:spcBef>
            </a:pPr>
            <a:r>
              <a:rPr lang="en-US" sz="6240" b="1" spc="31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Model 1: GSM-Based System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4742" y="433339"/>
            <a:ext cx="10515224" cy="106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  <a:spcBef>
                <a:spcPct val="0"/>
              </a:spcBef>
            </a:pPr>
            <a:r>
              <a:rPr lang="en-US" sz="6240" b="1" spc="31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Model 1: GSM-Based 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0783" y="1976340"/>
            <a:ext cx="17413258" cy="728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Communication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GSM module for SMS/calls in areas with no/low internet 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SMS/Voice alerts sent to relevant authorities and communities 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endParaRPr lang="en-US" sz="3183" b="1" spc="15">
              <a:solidFill>
                <a:srgbClr val="000000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Components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Camera &amp; Raspberry Pi: Capture and analyze images for elephant detection using TinyML 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Web Server: Displays processed images for visual monitoring 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endParaRPr lang="en-US" sz="3183" b="1" spc="15">
              <a:solidFill>
                <a:srgbClr val="000000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Functionality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Alert system: Detects abnormalities and sends immediate alerts to stakeholders 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This model ensures reliable communication and real-time action in remote areas.</a:t>
            </a:r>
          </a:p>
          <a:p>
            <a:pPr algn="l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4o mini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CDD2">
                <a:alpha val="100000"/>
              </a:srgbClr>
            </a:gs>
            <a:gs pos="50000">
              <a:srgbClr val="B394FF">
                <a:alpha val="100000"/>
              </a:srgbClr>
            </a:gs>
            <a:gs pos="100000">
              <a:srgbClr val="94C5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4470" y="3837475"/>
            <a:ext cx="10959060" cy="3227884"/>
          </a:xfrm>
          <a:custGeom>
            <a:avLst/>
            <a:gdLst/>
            <a:ahLst/>
            <a:cxnLst/>
            <a:rect l="l" t="t" r="r" b="b"/>
            <a:pathLst>
              <a:path w="10959060" h="3227884">
                <a:moveTo>
                  <a:pt x="0" y="0"/>
                </a:moveTo>
                <a:lnTo>
                  <a:pt x="10959060" y="0"/>
                </a:lnTo>
                <a:lnTo>
                  <a:pt x="10959060" y="3227884"/>
                </a:lnTo>
                <a:lnTo>
                  <a:pt x="0" y="3227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007784"/>
            <a:ext cx="12983179" cy="106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  <a:spcBef>
                <a:spcPct val="0"/>
              </a:spcBef>
            </a:pPr>
            <a:r>
              <a:rPr lang="en-US" sz="6240" b="1" spc="31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Model 2: LoRaWAN-Based System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CDD2">
                <a:alpha val="100000"/>
              </a:srgbClr>
            </a:gs>
            <a:gs pos="50000">
              <a:srgbClr val="B394FF">
                <a:alpha val="100000"/>
              </a:srgbClr>
            </a:gs>
            <a:gs pos="100000">
              <a:srgbClr val="94C5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0783" y="1626629"/>
            <a:ext cx="17567217" cy="826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3"/>
              </a:lnSpc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Communication</a:t>
            </a:r>
          </a:p>
          <a:p>
            <a:pPr marL="687355" lvl="1" indent="-343678" algn="l">
              <a:lnSpc>
                <a:spcPts val="4393"/>
              </a:lnSpc>
              <a:buFont typeface="Arial"/>
              <a:buChar char="•"/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LoRaWAN technology for long-range, low-power alerts across vast forest areas </a:t>
            </a:r>
          </a:p>
          <a:p>
            <a:pPr marL="687355" lvl="1" indent="-343678" algn="l">
              <a:lnSpc>
                <a:spcPts val="4393"/>
              </a:lnSpc>
              <a:buFont typeface="Arial"/>
              <a:buChar char="•"/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Data is relayed through a LoRaWAN gateway to a central server for monitoring </a:t>
            </a:r>
          </a:p>
          <a:p>
            <a:pPr algn="l">
              <a:lnSpc>
                <a:spcPts val="4393"/>
              </a:lnSpc>
            </a:pPr>
            <a:endParaRPr lang="en-US" sz="3183" b="1" spc="15">
              <a:solidFill>
                <a:srgbClr val="000000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393"/>
              </a:lnSpc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Components</a:t>
            </a:r>
          </a:p>
          <a:p>
            <a:pPr marL="687355" lvl="1" indent="-343678" algn="l">
              <a:lnSpc>
                <a:spcPts val="4393"/>
              </a:lnSpc>
              <a:buFont typeface="Arial"/>
              <a:buChar char="•"/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Camera &amp; Raspberry Pi: Captures and analyzes images for elephant detection using TinyML </a:t>
            </a:r>
          </a:p>
          <a:p>
            <a:pPr marL="687355" lvl="1" indent="-343678" algn="l">
              <a:lnSpc>
                <a:spcPts val="4393"/>
              </a:lnSpc>
              <a:buFont typeface="Arial"/>
              <a:buChar char="•"/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LoRaWAN Module: Sends detection data to the LoRaWAN gateway </a:t>
            </a:r>
          </a:p>
          <a:p>
            <a:pPr marL="687355" lvl="1" indent="-343678" algn="l">
              <a:lnSpc>
                <a:spcPts val="4393"/>
              </a:lnSpc>
              <a:buFont typeface="Arial"/>
              <a:buChar char="•"/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Cloud Integration: Data is uploaded to Thingspeak/web platforms for remote monitoring </a:t>
            </a:r>
          </a:p>
          <a:p>
            <a:pPr algn="l">
              <a:lnSpc>
                <a:spcPts val="4393"/>
              </a:lnSpc>
            </a:pPr>
            <a:endParaRPr lang="en-US" sz="3183" b="1" spc="15">
              <a:solidFill>
                <a:srgbClr val="000000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393"/>
              </a:lnSpc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Functionality</a:t>
            </a:r>
          </a:p>
          <a:p>
            <a:pPr marL="687355" lvl="1" indent="-343678" algn="l">
              <a:lnSpc>
                <a:spcPts val="4393"/>
              </a:lnSpc>
              <a:buFont typeface="Arial"/>
              <a:buChar char="•"/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Efficient for large areas with minimal power consumption </a:t>
            </a:r>
          </a:p>
          <a:p>
            <a:pPr marL="687355" lvl="1" indent="-343678" algn="l">
              <a:lnSpc>
                <a:spcPts val="4393"/>
              </a:lnSpc>
              <a:buFont typeface="Arial"/>
              <a:buChar char="•"/>
            </a:pPr>
            <a:r>
              <a:rPr lang="en-US" sz="3183" b="1" spc="15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Real-time alerts &amp; monitoring for enhanced HEC mitigation </a:t>
            </a:r>
          </a:p>
          <a:p>
            <a:pPr algn="l">
              <a:lnSpc>
                <a:spcPts val="4393"/>
              </a:lnSpc>
            </a:pPr>
            <a:endParaRPr lang="en-US" sz="3183" b="1" spc="15">
              <a:solidFill>
                <a:srgbClr val="000000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433339"/>
            <a:ext cx="12983179" cy="106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  <a:spcBef>
                <a:spcPct val="0"/>
              </a:spcBef>
            </a:pPr>
            <a:r>
              <a:rPr lang="en-US" sz="6240" b="1" spc="31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Model 2: LoRaWAN-Based System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FFCD">
                <a:alpha val="100000"/>
              </a:srgbClr>
            </a:gs>
            <a:gs pos="50000">
              <a:srgbClr val="FFC494">
                <a:alpha val="100000"/>
              </a:srgbClr>
            </a:gs>
            <a:gs pos="100000">
              <a:srgbClr val="FFA1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12893" y="3691156"/>
            <a:ext cx="10124089" cy="3828437"/>
          </a:xfrm>
          <a:custGeom>
            <a:avLst/>
            <a:gdLst/>
            <a:ahLst/>
            <a:cxnLst/>
            <a:rect l="l" t="t" r="r" b="b"/>
            <a:pathLst>
              <a:path w="10124089" h="3828437">
                <a:moveTo>
                  <a:pt x="0" y="0"/>
                </a:moveTo>
                <a:lnTo>
                  <a:pt x="10124089" y="0"/>
                </a:lnTo>
                <a:lnTo>
                  <a:pt x="10124089" y="3828437"/>
                </a:lnTo>
                <a:lnTo>
                  <a:pt x="0" y="3828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4514" y="2110423"/>
            <a:ext cx="15913009" cy="106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  <a:spcBef>
                <a:spcPct val="0"/>
              </a:spcBef>
            </a:pPr>
            <a:r>
              <a:rPr lang="en-US" sz="6240" b="1" spc="31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Model 3: Hybrid GSM &amp; LoRaWAN System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9FFCD">
                <a:alpha val="100000"/>
              </a:srgbClr>
            </a:gs>
            <a:gs pos="50000">
              <a:srgbClr val="FFC494">
                <a:alpha val="100000"/>
              </a:srgbClr>
            </a:gs>
            <a:gs pos="100000">
              <a:srgbClr val="FFA194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588" y="1768290"/>
            <a:ext cx="18030825" cy="895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8"/>
              </a:lnSpc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Communication</a:t>
            </a:r>
          </a:p>
          <a:p>
            <a:pPr marL="630542" lvl="1" indent="-315271" algn="l">
              <a:lnSpc>
                <a:spcPts val="4468"/>
              </a:lnSpc>
              <a:buFont typeface="Arial"/>
              <a:buChar char="•"/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Combines GSM &amp; LoRaWAN for enhanced coverage &amp; reliability </a:t>
            </a:r>
          </a:p>
          <a:p>
            <a:pPr marL="630542" lvl="1" indent="-315271" algn="l">
              <a:lnSpc>
                <a:spcPts val="4468"/>
              </a:lnSpc>
              <a:buFont typeface="Arial"/>
              <a:buChar char="•"/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Immediate alerts via GSM (SMS/calls) + Long-range data transmission via LoRaWAN </a:t>
            </a:r>
          </a:p>
          <a:p>
            <a:pPr algn="l">
              <a:lnSpc>
                <a:spcPts val="4468"/>
              </a:lnSpc>
            </a:pPr>
            <a:endParaRPr lang="en-US" sz="2920" b="1" spc="14">
              <a:solidFill>
                <a:srgbClr val="000000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468"/>
              </a:lnSpc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Components</a:t>
            </a:r>
          </a:p>
          <a:p>
            <a:pPr marL="630542" lvl="1" indent="-315271" algn="l">
              <a:lnSpc>
                <a:spcPts val="4468"/>
              </a:lnSpc>
              <a:buFont typeface="Arial"/>
              <a:buChar char="•"/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Camera &amp; Raspberry Pi: Detects elephants using TinyML, processes images, and sends them to a web server.</a:t>
            </a:r>
          </a:p>
          <a:p>
            <a:pPr marL="630542" lvl="1" indent="-315271" algn="l">
              <a:lnSpc>
                <a:spcPts val="4468"/>
              </a:lnSpc>
              <a:buFont typeface="Arial"/>
              <a:buChar char="•"/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GSM &amp; LoRaWAN Modules: Ensures real-time local &amp; remote alerts for faster response </a:t>
            </a:r>
          </a:p>
          <a:p>
            <a:pPr marL="630542" lvl="1" indent="-315271" algn="l">
              <a:lnSpc>
                <a:spcPts val="4468"/>
              </a:lnSpc>
              <a:buFont typeface="Arial"/>
              <a:buChar char="•"/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LoRaWAN Gateway &amp; Cloud Integration: Data is transmitted to Thingspeak &amp; web platforms </a:t>
            </a:r>
          </a:p>
          <a:p>
            <a:pPr algn="l">
              <a:lnSpc>
                <a:spcPts val="4468"/>
              </a:lnSpc>
            </a:pPr>
            <a:endParaRPr lang="en-US" sz="2920" b="1" spc="14">
              <a:solidFill>
                <a:srgbClr val="000000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468"/>
              </a:lnSpc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Functionality</a:t>
            </a:r>
          </a:p>
          <a:p>
            <a:pPr marL="630542" lvl="1" indent="-315271" algn="l">
              <a:lnSpc>
                <a:spcPts val="4468"/>
              </a:lnSpc>
              <a:buFont typeface="Arial"/>
              <a:buChar char="•"/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Immediate notifications for local response via GSM </a:t>
            </a:r>
          </a:p>
          <a:p>
            <a:pPr marL="630542" lvl="1" indent="-315271" algn="l">
              <a:lnSpc>
                <a:spcPts val="4468"/>
              </a:lnSpc>
              <a:buFont typeface="Arial"/>
              <a:buChar char="•"/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Scalable monitoring for large areas via LoRaWAN</a:t>
            </a:r>
          </a:p>
          <a:p>
            <a:pPr marL="630542" lvl="1" indent="-315271" algn="l">
              <a:lnSpc>
                <a:spcPts val="4468"/>
              </a:lnSpc>
              <a:buFont typeface="Arial"/>
              <a:buChar char="•"/>
            </a:pPr>
            <a:r>
              <a:rPr lang="en-US" sz="2920" b="1" spc="14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Centralized real-time data access via web &amp; cloud platforms </a:t>
            </a:r>
          </a:p>
          <a:p>
            <a:pPr algn="l">
              <a:lnSpc>
                <a:spcPts val="4468"/>
              </a:lnSpc>
            </a:pPr>
            <a:endParaRPr lang="en-US" sz="2920" b="1" spc="14">
              <a:solidFill>
                <a:srgbClr val="000000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4468"/>
              </a:lnSpc>
            </a:pPr>
            <a:endParaRPr lang="en-US" sz="2920" b="1" spc="14">
              <a:solidFill>
                <a:srgbClr val="000000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7535" y="433339"/>
            <a:ext cx="15913009" cy="1066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6"/>
              </a:lnSpc>
              <a:spcBef>
                <a:spcPct val="0"/>
              </a:spcBef>
            </a:pPr>
            <a:r>
              <a:rPr lang="en-US" sz="6240" b="1" spc="31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Model 3: Hybrid GSM &amp; LoRaWAN System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092" b="-8573"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78440"/>
          </a:xfrm>
          <a:custGeom>
            <a:avLst/>
            <a:gdLst/>
            <a:ahLst/>
            <a:cxnLst/>
            <a:rect l="l" t="t" r="r" b="b"/>
            <a:pathLst>
              <a:path w="18288000" h="10378440">
                <a:moveTo>
                  <a:pt x="0" y="0"/>
                </a:moveTo>
                <a:lnTo>
                  <a:pt x="18288000" y="0"/>
                </a:lnTo>
                <a:lnTo>
                  <a:pt x="18288000" y="10378440"/>
                </a:lnTo>
                <a:lnTo>
                  <a:pt x="0" y="10378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5275" y="2477201"/>
            <a:ext cx="16223874" cy="7525231"/>
            <a:chOff x="0" y="0"/>
            <a:chExt cx="4272954" cy="19819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2954" cy="1981954"/>
            </a:xfrm>
            <a:custGeom>
              <a:avLst/>
              <a:gdLst/>
              <a:ahLst/>
              <a:cxnLst/>
              <a:rect l="l" t="t" r="r" b="b"/>
              <a:pathLst>
                <a:path w="4272954" h="1981954">
                  <a:moveTo>
                    <a:pt x="0" y="0"/>
                  </a:moveTo>
                  <a:lnTo>
                    <a:pt x="4272954" y="0"/>
                  </a:lnTo>
                  <a:lnTo>
                    <a:pt x="4272954" y="1981954"/>
                  </a:lnTo>
                  <a:lnTo>
                    <a:pt x="0" y="1981954"/>
                  </a:lnTo>
                  <a:close/>
                </a:path>
              </a:pathLst>
            </a:custGeom>
            <a:solidFill>
              <a:srgbClr val="004AAD">
                <a:alpha val="5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272954" cy="20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2277" y="3000539"/>
            <a:ext cx="14229522" cy="6402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9"/>
              </a:lnSpc>
              <a:spcBef>
                <a:spcPct val="0"/>
              </a:spcBef>
            </a:pPr>
            <a:r>
              <a:rPr lang="en-US" sz="4063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Camera + Raspberry Pi: Captures &amp; processes images </a:t>
            </a:r>
          </a:p>
          <a:p>
            <a:pPr algn="l">
              <a:lnSpc>
                <a:spcPts val="5689"/>
              </a:lnSpc>
              <a:spcBef>
                <a:spcPct val="0"/>
              </a:spcBef>
            </a:pPr>
            <a:endParaRPr lang="en-US" sz="4063" b="1" spc="20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5689"/>
              </a:lnSpc>
              <a:spcBef>
                <a:spcPct val="0"/>
              </a:spcBef>
            </a:pPr>
            <a:r>
              <a:rPr lang="en-US" sz="4063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GSM / LoRaWAN / Hybrid Model: Communication modules integrated </a:t>
            </a:r>
          </a:p>
          <a:p>
            <a:pPr algn="l">
              <a:lnSpc>
                <a:spcPts val="5689"/>
              </a:lnSpc>
              <a:spcBef>
                <a:spcPct val="0"/>
              </a:spcBef>
            </a:pPr>
            <a:endParaRPr lang="en-US" sz="4063" b="1" spc="20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5689"/>
              </a:lnSpc>
              <a:spcBef>
                <a:spcPct val="0"/>
              </a:spcBef>
            </a:pPr>
            <a:r>
              <a:rPr lang="en-US" sz="4063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TinyML Model Training:</a:t>
            </a:r>
          </a:p>
          <a:p>
            <a:pPr algn="l">
              <a:lnSpc>
                <a:spcPts val="5689"/>
              </a:lnSpc>
              <a:spcBef>
                <a:spcPct val="0"/>
              </a:spcBef>
            </a:pPr>
            <a:r>
              <a:rPr lang="en-US" sz="4063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Dataset trained for elephant detection </a:t>
            </a:r>
          </a:p>
          <a:p>
            <a:pPr algn="l">
              <a:lnSpc>
                <a:spcPts val="5689"/>
              </a:lnSpc>
              <a:spcBef>
                <a:spcPct val="0"/>
              </a:spcBef>
            </a:pPr>
            <a:r>
              <a:rPr lang="en-US" sz="4063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Optimized for real-time processing on Raspberry Pi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093646"/>
            <a:ext cx="14567341" cy="100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7"/>
              </a:lnSpc>
              <a:spcBef>
                <a:spcPct val="0"/>
              </a:spcBef>
            </a:pPr>
            <a:r>
              <a:rPr lang="en-US" sz="5883" b="1" spc="29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Hardware Setup &amp; Model Deployment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3716000"/>
          </a:xfrm>
          <a:custGeom>
            <a:avLst/>
            <a:gdLst/>
            <a:ahLst/>
            <a:cxnLst/>
            <a:rect l="l" t="t" r="r" b="b"/>
            <a:pathLst>
              <a:path w="18288000" h="13716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5275" y="2477201"/>
            <a:ext cx="16223874" cy="7525231"/>
            <a:chOff x="0" y="0"/>
            <a:chExt cx="4272954" cy="19819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2954" cy="1981954"/>
            </a:xfrm>
            <a:custGeom>
              <a:avLst/>
              <a:gdLst/>
              <a:ahLst/>
              <a:cxnLst/>
              <a:rect l="l" t="t" r="r" b="b"/>
              <a:pathLst>
                <a:path w="4272954" h="1981954">
                  <a:moveTo>
                    <a:pt x="0" y="0"/>
                  </a:moveTo>
                  <a:lnTo>
                    <a:pt x="4272954" y="0"/>
                  </a:lnTo>
                  <a:lnTo>
                    <a:pt x="4272954" y="1981954"/>
                  </a:lnTo>
                  <a:lnTo>
                    <a:pt x="0" y="1981954"/>
                  </a:lnTo>
                  <a:close/>
                </a:path>
              </a:pathLst>
            </a:custGeom>
            <a:solidFill>
              <a:srgbClr val="004AAD">
                <a:alpha val="5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272954" cy="20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62451" y="2949220"/>
            <a:ext cx="14229522" cy="646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9"/>
              </a:lnSpc>
              <a:spcBef>
                <a:spcPct val="0"/>
              </a:spcBef>
            </a:pPr>
            <a:r>
              <a:rPr lang="en-US" sz="366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GSM &amp; LoRaWAN Configurations:</a:t>
            </a:r>
          </a:p>
          <a:p>
            <a:pPr marL="791020" lvl="1" indent="-395510" algn="l">
              <a:lnSpc>
                <a:spcPts val="5129"/>
              </a:lnSpc>
              <a:spcBef>
                <a:spcPct val="0"/>
              </a:spcBef>
              <a:buFont typeface="Arial"/>
              <a:buChar char="•"/>
            </a:pPr>
            <a:r>
              <a:rPr lang="en-US" sz="366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GSM: Sends alerts via SMS &amp; calls </a:t>
            </a:r>
          </a:p>
          <a:p>
            <a:pPr marL="791020" lvl="1" indent="-395510" algn="l">
              <a:lnSpc>
                <a:spcPts val="5129"/>
              </a:lnSpc>
              <a:spcBef>
                <a:spcPct val="0"/>
              </a:spcBef>
              <a:buFont typeface="Arial"/>
              <a:buChar char="•"/>
            </a:pPr>
            <a:r>
              <a:rPr lang="en-US" sz="366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LoRaWAN: Long-range data transmission to the cloud </a:t>
            </a:r>
          </a:p>
          <a:p>
            <a:pPr marL="791020" lvl="1" indent="-395510" algn="l">
              <a:lnSpc>
                <a:spcPts val="5129"/>
              </a:lnSpc>
              <a:spcBef>
                <a:spcPct val="0"/>
              </a:spcBef>
              <a:buFont typeface="Arial"/>
              <a:buChar char="•"/>
            </a:pPr>
            <a:r>
              <a:rPr lang="en-US" sz="366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Hybrid: Combines both for redundancy &amp; extended coverage </a:t>
            </a:r>
          </a:p>
          <a:p>
            <a:pPr algn="l">
              <a:lnSpc>
                <a:spcPts val="5129"/>
              </a:lnSpc>
              <a:spcBef>
                <a:spcPct val="0"/>
              </a:spcBef>
            </a:pPr>
            <a:endParaRPr lang="en-US" sz="3663" b="1" spc="18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5129"/>
              </a:lnSpc>
              <a:spcBef>
                <a:spcPct val="0"/>
              </a:spcBef>
            </a:pPr>
            <a:r>
              <a:rPr lang="en-US" sz="366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Web Server &amp; Cloud Integration:</a:t>
            </a:r>
          </a:p>
          <a:p>
            <a:pPr marL="791020" lvl="1" indent="-395510" algn="l">
              <a:lnSpc>
                <a:spcPts val="5129"/>
              </a:lnSpc>
              <a:spcBef>
                <a:spcPct val="0"/>
              </a:spcBef>
              <a:buFont typeface="Arial"/>
              <a:buChar char="•"/>
            </a:pPr>
            <a:r>
              <a:rPr lang="en-US" sz="366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Live image &amp; alert visualization on a web interface </a:t>
            </a:r>
          </a:p>
          <a:p>
            <a:pPr marL="791020" lvl="1" indent="-395510" algn="l">
              <a:lnSpc>
                <a:spcPts val="5129"/>
              </a:lnSpc>
              <a:spcBef>
                <a:spcPct val="0"/>
              </a:spcBef>
              <a:buFont typeface="Arial"/>
              <a:buChar char="•"/>
            </a:pPr>
            <a:r>
              <a:rPr lang="en-US" sz="3663" b="1" spc="18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Cloud platforms like Thingspeak for storage &amp; analytics </a:t>
            </a:r>
          </a:p>
          <a:p>
            <a:pPr algn="l">
              <a:lnSpc>
                <a:spcPts val="5129"/>
              </a:lnSpc>
              <a:spcBef>
                <a:spcPct val="0"/>
              </a:spcBef>
            </a:pPr>
            <a:endParaRPr lang="en-US" sz="3663" b="1" spc="18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1093646"/>
            <a:ext cx="14567341" cy="100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7"/>
              </a:lnSpc>
              <a:spcBef>
                <a:spcPct val="0"/>
              </a:spcBef>
            </a:pPr>
            <a:r>
              <a:rPr lang="en-US" sz="5883" b="1" spc="29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Communication &amp; Web Server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260952"/>
            <a:ext cx="18257632" cy="11547952"/>
          </a:xfrm>
          <a:custGeom>
            <a:avLst/>
            <a:gdLst/>
            <a:ahLst/>
            <a:cxnLst/>
            <a:rect l="l" t="t" r="r" b="b"/>
            <a:pathLst>
              <a:path w="18257632" h="11547952">
                <a:moveTo>
                  <a:pt x="0" y="0"/>
                </a:moveTo>
                <a:lnTo>
                  <a:pt x="18257632" y="0"/>
                </a:lnTo>
                <a:lnTo>
                  <a:pt x="18257632" y="11547952"/>
                </a:lnTo>
                <a:lnTo>
                  <a:pt x="0" y="1154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764" y="362439"/>
            <a:ext cx="17273782" cy="153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70"/>
              </a:lnSpc>
            </a:pPr>
            <a:r>
              <a:rPr lang="en-US" sz="440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Communication Systems for Human-Elephant Conflict (HEC) Mitigation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267148" y="2381780"/>
            <a:ext cx="9824219" cy="2371436"/>
          </a:xfrm>
          <a:custGeom>
            <a:avLst/>
            <a:gdLst/>
            <a:ahLst/>
            <a:cxnLst/>
            <a:rect l="l" t="t" r="r" b="b"/>
            <a:pathLst>
              <a:path w="9824219" h="2371436">
                <a:moveTo>
                  <a:pt x="0" y="0"/>
                </a:moveTo>
                <a:lnTo>
                  <a:pt x="9824219" y="0"/>
                </a:lnTo>
                <a:lnTo>
                  <a:pt x="9824219" y="2371436"/>
                </a:lnTo>
                <a:lnTo>
                  <a:pt x="0" y="2371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07831" y="2501552"/>
            <a:ext cx="8942852" cy="207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0"/>
              </a:lnSpc>
            </a:pPr>
            <a:r>
              <a:rPr lang="en-US" sz="29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GSM (Global System for Mobile Communications)</a:t>
            </a:r>
          </a:p>
          <a:p>
            <a:pPr marL="640048" lvl="1" indent="-320024" algn="l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Sends alerts via SMS &amp; calls</a:t>
            </a:r>
          </a:p>
          <a:p>
            <a:pPr marL="640048" lvl="1" indent="-320024" algn="l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Ideal for remote areas without internet</a:t>
            </a:r>
          </a:p>
          <a:p>
            <a:pPr algn="ctr">
              <a:lnSpc>
                <a:spcPts val="4150"/>
              </a:lnSpc>
            </a:pPr>
            <a:endParaRPr lang="en-US" sz="296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165427" y="4918939"/>
            <a:ext cx="9856457" cy="2379218"/>
          </a:xfrm>
          <a:custGeom>
            <a:avLst/>
            <a:gdLst/>
            <a:ahLst/>
            <a:cxnLst/>
            <a:rect l="l" t="t" r="r" b="b"/>
            <a:pathLst>
              <a:path w="9856457" h="2379218">
                <a:moveTo>
                  <a:pt x="0" y="0"/>
                </a:moveTo>
                <a:lnTo>
                  <a:pt x="9856457" y="0"/>
                </a:lnTo>
                <a:lnTo>
                  <a:pt x="9856457" y="2379218"/>
                </a:lnTo>
                <a:lnTo>
                  <a:pt x="0" y="23792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48673" y="4962430"/>
            <a:ext cx="9093873" cy="2545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4"/>
              </a:lnSpc>
            </a:pPr>
            <a:r>
              <a:rPr lang="en-US" sz="2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LoRaWAN (Long Range Wide Area Network)</a:t>
            </a:r>
          </a:p>
          <a:p>
            <a:pPr marL="629833" lvl="1" indent="-314917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Low-power, long-range wireless communication</a:t>
            </a:r>
          </a:p>
          <a:p>
            <a:pPr marL="629833" lvl="1" indent="-314917" algn="l">
              <a:lnSpc>
                <a:spcPts val="4084"/>
              </a:lnSpc>
              <a:buFont typeface="Arial"/>
              <a:buChar char="•"/>
            </a:pPr>
            <a:r>
              <a:rPr lang="en-US" sz="29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Covers vast forested regions effectively</a:t>
            </a:r>
          </a:p>
          <a:p>
            <a:pPr algn="l">
              <a:lnSpc>
                <a:spcPts val="4084"/>
              </a:lnSpc>
            </a:pPr>
            <a:endParaRPr lang="en-US" sz="291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67148" y="7507707"/>
            <a:ext cx="9824219" cy="2374045"/>
          </a:xfrm>
          <a:custGeom>
            <a:avLst/>
            <a:gdLst/>
            <a:ahLst/>
            <a:cxnLst/>
            <a:rect l="l" t="t" r="r" b="b"/>
            <a:pathLst>
              <a:path w="9824219" h="2374045">
                <a:moveTo>
                  <a:pt x="0" y="0"/>
                </a:moveTo>
                <a:lnTo>
                  <a:pt x="9824219" y="0"/>
                </a:lnTo>
                <a:lnTo>
                  <a:pt x="9824219" y="2374045"/>
                </a:lnTo>
                <a:lnTo>
                  <a:pt x="0" y="2374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55" r="-5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7831" y="7637004"/>
            <a:ext cx="8558279" cy="248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Hybrid GSM-LoRaWAN Model</a:t>
            </a:r>
          </a:p>
          <a:p>
            <a:pPr marL="612523" lvl="1" indent="-306262" algn="l">
              <a:lnSpc>
                <a:spcPts val="3971"/>
              </a:lnSpc>
              <a:buFont typeface="Arial"/>
              <a:buChar char="•"/>
            </a:pPr>
            <a:r>
              <a:rPr lang="en-US" sz="28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Combines GSM &amp; LoRaWAN for better coverage &amp; reliability</a:t>
            </a:r>
          </a:p>
          <a:p>
            <a:pPr marL="612523" lvl="1" indent="-306262" algn="l">
              <a:lnSpc>
                <a:spcPts val="3971"/>
              </a:lnSpc>
              <a:buFont typeface="Arial"/>
              <a:buChar char="•"/>
            </a:pPr>
            <a:r>
              <a:rPr lang="en-US" sz="283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Ensures redundancy in diverse terrains</a:t>
            </a:r>
          </a:p>
          <a:p>
            <a:pPr algn="ctr">
              <a:lnSpc>
                <a:spcPts val="3971"/>
              </a:lnSpc>
            </a:pPr>
            <a:endParaRPr lang="en-US" sz="283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73777" y="-214254"/>
            <a:ext cx="23207367" cy="10501254"/>
          </a:xfrm>
          <a:custGeom>
            <a:avLst/>
            <a:gdLst/>
            <a:ahLst/>
            <a:cxnLst/>
            <a:rect l="l" t="t" r="r" b="b"/>
            <a:pathLst>
              <a:path w="23207367" h="10501254">
                <a:moveTo>
                  <a:pt x="0" y="0"/>
                </a:moveTo>
                <a:lnTo>
                  <a:pt x="23207366" y="0"/>
                </a:lnTo>
                <a:lnTo>
                  <a:pt x="23207366" y="10501254"/>
                </a:lnTo>
                <a:lnTo>
                  <a:pt x="0" y="1050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-10332" r="-103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5275" y="2477201"/>
            <a:ext cx="16223874" cy="7525231"/>
            <a:chOff x="0" y="0"/>
            <a:chExt cx="4272954" cy="19819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2954" cy="1981954"/>
            </a:xfrm>
            <a:custGeom>
              <a:avLst/>
              <a:gdLst/>
              <a:ahLst/>
              <a:cxnLst/>
              <a:rect l="l" t="t" r="r" b="b"/>
              <a:pathLst>
                <a:path w="4272954" h="1981954">
                  <a:moveTo>
                    <a:pt x="0" y="0"/>
                  </a:moveTo>
                  <a:lnTo>
                    <a:pt x="4272954" y="0"/>
                  </a:lnTo>
                  <a:lnTo>
                    <a:pt x="4272954" y="1981954"/>
                  </a:lnTo>
                  <a:lnTo>
                    <a:pt x="0" y="1981954"/>
                  </a:lnTo>
                  <a:close/>
                </a:path>
              </a:pathLst>
            </a:custGeom>
            <a:solidFill>
              <a:srgbClr val="004AAD">
                <a:alpha val="5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272954" cy="20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62451" y="2949220"/>
            <a:ext cx="14999170" cy="6122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6"/>
              </a:lnSpc>
              <a:spcBef>
                <a:spcPct val="0"/>
              </a:spcBef>
            </a:pPr>
            <a:r>
              <a:rPr lang="en-US" sz="3861" b="1" spc="1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System Calibration &amp; Testing:</a:t>
            </a:r>
          </a:p>
          <a:p>
            <a:pPr marL="833805" lvl="1" indent="-416902" algn="l">
              <a:lnSpc>
                <a:spcPts val="5406"/>
              </a:lnSpc>
              <a:spcBef>
                <a:spcPct val="0"/>
              </a:spcBef>
              <a:buFont typeface="Arial"/>
              <a:buChar char="•"/>
            </a:pPr>
            <a:r>
              <a:rPr lang="en-US" sz="3861" b="1" spc="1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Fine-tuned model &amp; communication setup </a:t>
            </a:r>
          </a:p>
          <a:p>
            <a:pPr marL="833805" lvl="1" indent="-416902" algn="l">
              <a:lnSpc>
                <a:spcPts val="5406"/>
              </a:lnSpc>
              <a:spcBef>
                <a:spcPct val="0"/>
              </a:spcBef>
              <a:buFont typeface="Arial"/>
              <a:buChar char="•"/>
            </a:pPr>
            <a:r>
              <a:rPr lang="en-US" sz="3861" b="1" spc="1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Eliminating false positives for reliable alerts </a:t>
            </a:r>
          </a:p>
          <a:p>
            <a:pPr algn="l">
              <a:lnSpc>
                <a:spcPts val="5406"/>
              </a:lnSpc>
              <a:spcBef>
                <a:spcPct val="0"/>
              </a:spcBef>
            </a:pPr>
            <a:endParaRPr lang="en-US" sz="3861" b="1" spc="19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5406"/>
              </a:lnSpc>
              <a:spcBef>
                <a:spcPct val="0"/>
              </a:spcBef>
            </a:pPr>
            <a:r>
              <a:rPr lang="en-US" sz="3861" b="1" spc="1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Real-world Deployment:</a:t>
            </a:r>
          </a:p>
          <a:p>
            <a:pPr marL="833805" lvl="1" indent="-416902" algn="l">
              <a:lnSpc>
                <a:spcPts val="5406"/>
              </a:lnSpc>
              <a:spcBef>
                <a:spcPct val="0"/>
              </a:spcBef>
              <a:buFont typeface="Arial"/>
              <a:buChar char="•"/>
            </a:pPr>
            <a:r>
              <a:rPr lang="en-US" sz="3861" b="1" spc="1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Deployed in forested areas prone to human-elephant conflict </a:t>
            </a:r>
          </a:p>
          <a:p>
            <a:pPr marL="833805" lvl="1" indent="-416902" algn="l">
              <a:lnSpc>
                <a:spcPts val="5406"/>
              </a:lnSpc>
              <a:spcBef>
                <a:spcPct val="0"/>
              </a:spcBef>
              <a:buFont typeface="Arial"/>
              <a:buChar char="•"/>
            </a:pPr>
            <a:r>
              <a:rPr lang="en-US" sz="3861" b="1" spc="19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Continuous monitoring &amp; iterative improvements </a:t>
            </a:r>
          </a:p>
          <a:p>
            <a:pPr algn="l">
              <a:lnSpc>
                <a:spcPts val="5406"/>
              </a:lnSpc>
              <a:spcBef>
                <a:spcPct val="0"/>
              </a:spcBef>
            </a:pPr>
            <a:endParaRPr lang="en-US" sz="3861" b="1" spc="19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1093646"/>
            <a:ext cx="14567341" cy="100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7"/>
              </a:lnSpc>
              <a:spcBef>
                <a:spcPct val="0"/>
              </a:spcBef>
            </a:pPr>
            <a:r>
              <a:rPr lang="en-US" sz="5883" b="1" spc="29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Communication &amp; Web Server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6625" y="0"/>
            <a:ext cx="19287673" cy="10287000"/>
          </a:xfrm>
          <a:custGeom>
            <a:avLst/>
            <a:gdLst/>
            <a:ahLst/>
            <a:cxnLst/>
            <a:rect l="l" t="t" r="r" b="b"/>
            <a:pathLst>
              <a:path w="19287673" h="10287000">
                <a:moveTo>
                  <a:pt x="0" y="0"/>
                </a:moveTo>
                <a:lnTo>
                  <a:pt x="19287673" y="0"/>
                </a:lnTo>
                <a:lnTo>
                  <a:pt x="192876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4" r="-5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5275" y="2477201"/>
            <a:ext cx="16223874" cy="7525231"/>
            <a:chOff x="0" y="0"/>
            <a:chExt cx="4272954" cy="19819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2954" cy="1981954"/>
            </a:xfrm>
            <a:custGeom>
              <a:avLst/>
              <a:gdLst/>
              <a:ahLst/>
              <a:cxnLst/>
              <a:rect l="l" t="t" r="r" b="b"/>
              <a:pathLst>
                <a:path w="4272954" h="1981954">
                  <a:moveTo>
                    <a:pt x="0" y="0"/>
                  </a:moveTo>
                  <a:lnTo>
                    <a:pt x="4272954" y="0"/>
                  </a:lnTo>
                  <a:lnTo>
                    <a:pt x="4272954" y="1981954"/>
                  </a:lnTo>
                  <a:lnTo>
                    <a:pt x="0" y="1981954"/>
                  </a:lnTo>
                  <a:close/>
                </a:path>
              </a:pathLst>
            </a:custGeom>
            <a:solidFill>
              <a:srgbClr val="004AAD">
                <a:alpha val="5098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4272954" cy="2048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17176" y="2899564"/>
            <a:ext cx="16193854" cy="660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37"/>
              </a:lnSpc>
            </a:pPr>
            <a:r>
              <a:rPr lang="en-US" sz="4169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Elephant Detection Accuracy: 97.1% </a:t>
            </a:r>
          </a:p>
          <a:p>
            <a:pPr algn="l">
              <a:lnSpc>
                <a:spcPts val="5837"/>
              </a:lnSpc>
            </a:pPr>
            <a:endParaRPr lang="en-US" sz="4169" b="1" spc="20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5837"/>
              </a:lnSpc>
            </a:pPr>
            <a:r>
              <a:rPr lang="en-US" sz="4169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Zero false positives, ensuring reliable threat detection </a:t>
            </a:r>
          </a:p>
          <a:p>
            <a:pPr algn="l">
              <a:lnSpc>
                <a:spcPts val="5837"/>
              </a:lnSpc>
            </a:pPr>
            <a:endParaRPr lang="en-US" sz="4169" b="1" spc="20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5837"/>
              </a:lnSpc>
            </a:pPr>
            <a:r>
              <a:rPr lang="en-US" sz="4169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Battery Life: 7+ hours of continuous operation </a:t>
            </a:r>
          </a:p>
          <a:p>
            <a:pPr algn="l">
              <a:lnSpc>
                <a:spcPts val="5837"/>
              </a:lnSpc>
            </a:pPr>
            <a:endParaRPr lang="en-US" sz="4169" b="1" spc="20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l">
              <a:lnSpc>
                <a:spcPts val="5837"/>
              </a:lnSpc>
              <a:spcBef>
                <a:spcPct val="0"/>
              </a:spcBef>
            </a:pPr>
            <a:r>
              <a:rPr lang="en-US" sz="4169" b="1" spc="2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🔹 System Validation: Successfully tested in real-world environments </a:t>
            </a:r>
          </a:p>
          <a:p>
            <a:pPr algn="l">
              <a:lnSpc>
                <a:spcPts val="5837"/>
              </a:lnSpc>
              <a:spcBef>
                <a:spcPct val="0"/>
              </a:spcBef>
            </a:pPr>
            <a:endParaRPr lang="en-US" sz="4169" b="1" spc="20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1093646"/>
            <a:ext cx="14567341" cy="100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7"/>
              </a:lnSpc>
              <a:spcBef>
                <a:spcPct val="0"/>
              </a:spcBef>
            </a:pPr>
            <a:r>
              <a:rPr lang="en-US" sz="5883" b="1" spc="29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Performance &amp; Results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68427" cy="10287000"/>
            <a:chOff x="0" y="0"/>
            <a:chExt cx="1049123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755" r="11755"/>
            <a:stretch>
              <a:fillRect/>
            </a:stretch>
          </p:blipFill>
          <p:spPr>
            <a:xfrm>
              <a:off x="0" y="0"/>
              <a:ext cx="10491236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8091233" y="661710"/>
            <a:ext cx="10196767" cy="160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6"/>
              </a:lnSpc>
            </a:pPr>
            <a:r>
              <a:rPr lang="en-US" sz="6074" spc="249">
                <a:solidFill>
                  <a:srgbClr val="3E1E10"/>
                </a:solidFill>
                <a:latin typeface="Signika"/>
                <a:ea typeface="Signika"/>
                <a:cs typeface="Signika"/>
                <a:sym typeface="Signika"/>
              </a:rPr>
              <a:t>CONCLUSION &amp; 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80573" y="3157331"/>
            <a:ext cx="8115300" cy="559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7"/>
              </a:lnSpc>
              <a:spcBef>
                <a:spcPct val="0"/>
              </a:spcBef>
            </a:pPr>
            <a:r>
              <a:rPr lang="en-US" sz="3183" b="1" spc="15">
                <a:solidFill>
                  <a:srgbClr val="3E1E1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This IoT-based system uses TinyML, GSM, and LoRaWAN to detect elephants and reduce human-elephant conflicts. The hybrid model improves coverage and reliability, achieving 97.1% accuracy with 7+ hours of battery life. Future enhancements include environmental sensors and STM32 microcontrollers for better efficiency, making it a scalable solution for global wildlife conservation.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1E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4450" y="-2000282"/>
            <a:ext cx="18442450" cy="12287282"/>
          </a:xfrm>
          <a:custGeom>
            <a:avLst/>
            <a:gdLst/>
            <a:ahLst/>
            <a:cxnLst/>
            <a:rect l="l" t="t" r="r" b="b"/>
            <a:pathLst>
              <a:path w="18442450" h="12287282">
                <a:moveTo>
                  <a:pt x="0" y="0"/>
                </a:moveTo>
                <a:lnTo>
                  <a:pt x="18442450" y="0"/>
                </a:lnTo>
                <a:lnTo>
                  <a:pt x="18442450" y="12287282"/>
                </a:lnTo>
                <a:lnTo>
                  <a:pt x="0" y="12287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32611" y="1419225"/>
            <a:ext cx="14222777" cy="645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47"/>
              </a:lnSpc>
            </a:pPr>
            <a:r>
              <a:rPr lang="en-US" sz="24220" spc="-72">
                <a:solidFill>
                  <a:srgbClr val="FFFFFF"/>
                </a:solidFill>
                <a:latin typeface="Paalalabas Wide"/>
                <a:ea typeface="Paalalabas Wide"/>
                <a:cs typeface="Paalalabas Wide"/>
                <a:sym typeface="Paalalabas Wide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0102158" cy="11003704"/>
          </a:xfrm>
          <a:custGeom>
            <a:avLst/>
            <a:gdLst/>
            <a:ahLst/>
            <a:cxnLst/>
            <a:rect l="l" t="t" r="r" b="b"/>
            <a:pathLst>
              <a:path w="20102158" h="11003704">
                <a:moveTo>
                  <a:pt x="0" y="0"/>
                </a:moveTo>
                <a:lnTo>
                  <a:pt x="20102158" y="0"/>
                </a:lnTo>
                <a:lnTo>
                  <a:pt x="20102158" y="11003704"/>
                </a:lnTo>
                <a:lnTo>
                  <a:pt x="0" y="11003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t="-8990" b="-1614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32584" y="6421959"/>
            <a:ext cx="5993195" cy="4114800"/>
          </a:xfrm>
          <a:custGeom>
            <a:avLst/>
            <a:gdLst/>
            <a:ahLst/>
            <a:cxnLst/>
            <a:rect l="l" t="t" r="r" b="b"/>
            <a:pathLst>
              <a:path w="5993195" h="4114800">
                <a:moveTo>
                  <a:pt x="0" y="0"/>
                </a:moveTo>
                <a:lnTo>
                  <a:pt x="5993195" y="0"/>
                </a:lnTo>
                <a:lnTo>
                  <a:pt x="5993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70834" y="1196936"/>
            <a:ext cx="3904001" cy="2963555"/>
          </a:xfrm>
          <a:custGeom>
            <a:avLst/>
            <a:gdLst/>
            <a:ahLst/>
            <a:cxnLst/>
            <a:rect l="l" t="t" r="r" b="b"/>
            <a:pathLst>
              <a:path w="3904001" h="2963555">
                <a:moveTo>
                  <a:pt x="0" y="0"/>
                </a:moveTo>
                <a:lnTo>
                  <a:pt x="3904002" y="0"/>
                </a:lnTo>
                <a:lnTo>
                  <a:pt x="3904002" y="2963554"/>
                </a:lnTo>
                <a:lnTo>
                  <a:pt x="0" y="2963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04236" y="4248351"/>
            <a:ext cx="15879528" cy="242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1"/>
              </a:lnSpc>
            </a:pPr>
            <a:r>
              <a:rPr lang="en-US" sz="4622" i="1">
                <a:solidFill>
                  <a:srgbClr val="000000"/>
                </a:solidFill>
                <a:latin typeface="Body Grotesque Italics"/>
                <a:ea typeface="Body Grotesque Italics"/>
                <a:cs typeface="Body Grotesque Italics"/>
                <a:sym typeface="Body Grotesque Italics"/>
              </a:rPr>
              <a:t>These models ensure seamless and timely communication for early warning and mitigation of HEC incidents.</a:t>
            </a:r>
          </a:p>
          <a:p>
            <a:pPr algn="ctr">
              <a:lnSpc>
                <a:spcPts val="6471"/>
              </a:lnSpc>
            </a:pPr>
            <a:endParaRPr lang="en-US" sz="4622" i="1">
              <a:solidFill>
                <a:srgbClr val="000000"/>
              </a:solidFill>
              <a:latin typeface="Body Grotesque Italics"/>
              <a:ea typeface="Body Grotesque Italics"/>
              <a:cs typeface="Body Grotesque Italics"/>
              <a:sym typeface="Body Grotesque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972108" cy="10287000"/>
            <a:chOff x="0" y="0"/>
            <a:chExt cx="1062947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5007" r="25007"/>
            <a:stretch>
              <a:fillRect/>
            </a:stretch>
          </p:blipFill>
          <p:spPr>
            <a:xfrm>
              <a:off x="0" y="0"/>
              <a:ext cx="1062947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144000" y="962025"/>
            <a:ext cx="8045281" cy="8536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4028">
                <a:solidFill>
                  <a:srgbClr val="3E1E10"/>
                </a:solidFill>
                <a:latin typeface="Lexend Exa"/>
                <a:ea typeface="Lexend Exa"/>
                <a:cs typeface="Lexend Exa"/>
                <a:sym typeface="Lexend Exa"/>
              </a:rPr>
              <a:t>The advent of the Internet of Things (IoT) and advancements in machine learning, particularly </a:t>
            </a:r>
            <a:r>
              <a:rPr lang="en-US" sz="4028">
                <a:solidFill>
                  <a:srgbClr val="004AAD"/>
                </a:solidFill>
                <a:latin typeface="Lexend Exa"/>
                <a:ea typeface="Lexend Exa"/>
                <a:cs typeface="Lexend Exa"/>
                <a:sym typeface="Lexend Exa"/>
              </a:rPr>
              <a:t>TinyML,</a:t>
            </a:r>
            <a:r>
              <a:rPr lang="en-US" sz="4028">
                <a:solidFill>
                  <a:srgbClr val="3E1E10"/>
                </a:solidFill>
                <a:latin typeface="Lexend Exa"/>
                <a:ea typeface="Lexend Exa"/>
                <a:cs typeface="Lexend Exa"/>
                <a:sym typeface="Lexend Exa"/>
              </a:rPr>
              <a:t> provide new opportunities for developing automated systems that can effectively address these challenges.</a:t>
            </a:r>
          </a:p>
          <a:p>
            <a:pPr algn="l">
              <a:lnSpc>
                <a:spcPts val="5639"/>
              </a:lnSpc>
            </a:pPr>
            <a:endParaRPr lang="en-US" sz="4028">
              <a:solidFill>
                <a:srgbClr val="3E1E10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5143500"/>
            <a:chOff x="0" y="0"/>
            <a:chExt cx="1305205" cy="7341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5205" cy="734178"/>
            </a:xfrm>
            <a:custGeom>
              <a:avLst/>
              <a:gdLst/>
              <a:ahLst/>
              <a:cxnLst/>
              <a:rect l="l" t="t" r="r" b="b"/>
              <a:pathLst>
                <a:path w="1305205" h="734178">
                  <a:moveTo>
                    <a:pt x="0" y="0"/>
                  </a:moveTo>
                  <a:lnTo>
                    <a:pt x="1305205" y="0"/>
                  </a:lnTo>
                  <a:lnTo>
                    <a:pt x="1305205" y="734178"/>
                  </a:lnTo>
                  <a:lnTo>
                    <a:pt x="0" y="734178"/>
                  </a:lnTo>
                  <a:close/>
                </a:path>
              </a:pathLst>
            </a:custGeom>
            <a:blipFill>
              <a:blip r:embed="rId2">
                <a:alphaModFix amt="72000"/>
              </a:blip>
              <a:stretch>
                <a:fillRect t="-198" b="-1935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0"/>
            <a:ext cx="9144000" cy="5143500"/>
            <a:chOff x="0" y="0"/>
            <a:chExt cx="1305205" cy="734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05205" cy="734178"/>
            </a:xfrm>
            <a:custGeom>
              <a:avLst/>
              <a:gdLst/>
              <a:ahLst/>
              <a:cxnLst/>
              <a:rect l="l" t="t" r="r" b="b"/>
              <a:pathLst>
                <a:path w="1305205" h="734178">
                  <a:moveTo>
                    <a:pt x="0" y="0"/>
                  </a:moveTo>
                  <a:lnTo>
                    <a:pt x="1305205" y="0"/>
                  </a:lnTo>
                  <a:lnTo>
                    <a:pt x="1305205" y="734178"/>
                  </a:lnTo>
                  <a:lnTo>
                    <a:pt x="0" y="734178"/>
                  </a:lnTo>
                  <a:close/>
                </a:path>
              </a:pathLst>
            </a:custGeom>
            <a:blipFill>
              <a:blip r:embed="rId3">
                <a:alphaModFix amt="39000"/>
              </a:blip>
              <a:stretch>
                <a:fillRect l="-6249" r="-624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0" y="5143500"/>
            <a:ext cx="9144000" cy="5143500"/>
            <a:chOff x="0" y="0"/>
            <a:chExt cx="1305205" cy="7341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5205" cy="734178"/>
            </a:xfrm>
            <a:custGeom>
              <a:avLst/>
              <a:gdLst/>
              <a:ahLst/>
              <a:cxnLst/>
              <a:rect l="l" t="t" r="r" b="b"/>
              <a:pathLst>
                <a:path w="1305205" h="734178">
                  <a:moveTo>
                    <a:pt x="0" y="0"/>
                  </a:moveTo>
                  <a:lnTo>
                    <a:pt x="1305205" y="0"/>
                  </a:lnTo>
                  <a:lnTo>
                    <a:pt x="1305205" y="734178"/>
                  </a:lnTo>
                  <a:lnTo>
                    <a:pt x="0" y="734178"/>
                  </a:lnTo>
                  <a:close/>
                </a:path>
              </a:pathLst>
            </a:custGeom>
            <a:blipFill>
              <a:blip r:embed="rId4">
                <a:alphaModFix amt="47000"/>
              </a:blip>
              <a:stretch>
                <a:fillRect t="-793" b="-79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144000" y="5143500"/>
            <a:ext cx="9144000" cy="5143500"/>
            <a:chOff x="0" y="0"/>
            <a:chExt cx="1305205" cy="7341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5205" cy="734178"/>
            </a:xfrm>
            <a:custGeom>
              <a:avLst/>
              <a:gdLst/>
              <a:ahLst/>
              <a:cxnLst/>
              <a:rect l="l" t="t" r="r" b="b"/>
              <a:pathLst>
                <a:path w="1305205" h="734178">
                  <a:moveTo>
                    <a:pt x="0" y="0"/>
                  </a:moveTo>
                  <a:lnTo>
                    <a:pt x="1305205" y="0"/>
                  </a:lnTo>
                  <a:lnTo>
                    <a:pt x="1305205" y="734178"/>
                  </a:lnTo>
                  <a:lnTo>
                    <a:pt x="0" y="734178"/>
                  </a:lnTo>
                  <a:close/>
                </a:path>
              </a:pathLst>
            </a:custGeom>
            <a:blipFill>
              <a:blip r:embed="rId5">
                <a:alphaModFix amt="56000"/>
              </a:blip>
              <a:stretch>
                <a:fillRect l="-10402" r="-1040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320696" y="4212630"/>
            <a:ext cx="7646607" cy="2067481"/>
            <a:chOff x="0" y="0"/>
            <a:chExt cx="2013921" cy="5445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13921" cy="544522"/>
            </a:xfrm>
            <a:custGeom>
              <a:avLst/>
              <a:gdLst/>
              <a:ahLst/>
              <a:cxnLst/>
              <a:rect l="l" t="t" r="r" b="b"/>
              <a:pathLst>
                <a:path w="2013921" h="544522">
                  <a:moveTo>
                    <a:pt x="0" y="0"/>
                  </a:moveTo>
                  <a:lnTo>
                    <a:pt x="2013921" y="0"/>
                  </a:lnTo>
                  <a:lnTo>
                    <a:pt x="2013921" y="544522"/>
                  </a:lnTo>
                  <a:lnTo>
                    <a:pt x="0" y="54452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013921" cy="611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526511" y="4560444"/>
            <a:ext cx="7234978" cy="123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sz="4599" spc="-13">
                <a:solidFill>
                  <a:srgbClr val="000000"/>
                </a:solidFill>
                <a:latin typeface="Caladea"/>
                <a:ea typeface="Caladea"/>
                <a:cs typeface="Caladea"/>
                <a:sym typeface="Caladea"/>
              </a:rPr>
              <a:t>TinyML for Human-Elephant Conflict (HEC) Monitoring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3223" y="1919892"/>
            <a:ext cx="628042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Elephant Detection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60552" y="7224077"/>
            <a:ext cx="532638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Edge Computing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9602" y="7224077"/>
            <a:ext cx="598479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Alerting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08685" y="1919892"/>
            <a:ext cx="56146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Energy Efficiency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05205" cy="7341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5205" cy="734178"/>
            </a:xfrm>
            <a:custGeom>
              <a:avLst/>
              <a:gdLst/>
              <a:ahLst/>
              <a:cxnLst/>
              <a:rect l="l" t="t" r="r" b="b"/>
              <a:pathLst>
                <a:path w="1305205" h="734178">
                  <a:moveTo>
                    <a:pt x="0" y="0"/>
                  </a:moveTo>
                  <a:lnTo>
                    <a:pt x="1305205" y="0"/>
                  </a:lnTo>
                  <a:lnTo>
                    <a:pt x="1305205" y="734178"/>
                  </a:lnTo>
                  <a:lnTo>
                    <a:pt x="0" y="734178"/>
                  </a:lnTo>
                  <a:close/>
                </a:path>
              </a:pathLst>
            </a:custGeom>
            <a:blipFill>
              <a:blip r:embed="rId2">
                <a:alphaModFix amt="73000"/>
              </a:blip>
              <a:stretch>
                <a:fillRect t="-9722" b="-972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67315" y="3600450"/>
            <a:ext cx="15184914" cy="4877861"/>
            <a:chOff x="0" y="0"/>
            <a:chExt cx="3999319" cy="1284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99319" cy="1284704"/>
            </a:xfrm>
            <a:custGeom>
              <a:avLst/>
              <a:gdLst/>
              <a:ahLst/>
              <a:cxnLst/>
              <a:rect l="l" t="t" r="r" b="b"/>
              <a:pathLst>
                <a:path w="3999319" h="1284704">
                  <a:moveTo>
                    <a:pt x="0" y="0"/>
                  </a:moveTo>
                  <a:lnTo>
                    <a:pt x="3999319" y="0"/>
                  </a:lnTo>
                  <a:lnTo>
                    <a:pt x="3999319" y="1284704"/>
                  </a:lnTo>
                  <a:lnTo>
                    <a:pt x="0" y="1284704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999319" cy="1351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30065" y="3571847"/>
            <a:ext cx="14922164" cy="453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1"/>
              </a:lnSpc>
              <a:spcBef>
                <a:spcPct val="0"/>
              </a:spcBef>
            </a:pPr>
            <a:r>
              <a:rPr lang="en-US" sz="645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 learning models analyze sensor data (e.g., infrared, acoustic, motion) to detect elephant presence.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2258" y="1938485"/>
            <a:ext cx="9656029" cy="1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sz="79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Elephant Detection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05205" cy="7341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5205" cy="734178"/>
            </a:xfrm>
            <a:custGeom>
              <a:avLst/>
              <a:gdLst/>
              <a:ahLst/>
              <a:cxnLst/>
              <a:rect l="l" t="t" r="r" b="b"/>
              <a:pathLst>
                <a:path w="1305205" h="734178">
                  <a:moveTo>
                    <a:pt x="0" y="0"/>
                  </a:moveTo>
                  <a:lnTo>
                    <a:pt x="1305205" y="0"/>
                  </a:lnTo>
                  <a:lnTo>
                    <a:pt x="1305205" y="734178"/>
                  </a:lnTo>
                  <a:lnTo>
                    <a:pt x="0" y="734178"/>
                  </a:lnTo>
                  <a:close/>
                </a:path>
              </a:pathLst>
            </a:custGeom>
            <a:blipFill>
              <a:blip r:embed="rId2">
                <a:alphaModFix amt="80000"/>
              </a:blip>
              <a:stretch>
                <a:fillRect l="-10402" r="-10402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67315" y="3600450"/>
            <a:ext cx="15184914" cy="4877861"/>
            <a:chOff x="0" y="0"/>
            <a:chExt cx="3999319" cy="1284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99319" cy="1284704"/>
            </a:xfrm>
            <a:custGeom>
              <a:avLst/>
              <a:gdLst/>
              <a:ahLst/>
              <a:cxnLst/>
              <a:rect l="l" t="t" r="r" b="b"/>
              <a:pathLst>
                <a:path w="3999319" h="1284704">
                  <a:moveTo>
                    <a:pt x="0" y="0"/>
                  </a:moveTo>
                  <a:lnTo>
                    <a:pt x="3999319" y="0"/>
                  </a:lnTo>
                  <a:lnTo>
                    <a:pt x="3999319" y="1284704"/>
                  </a:lnTo>
                  <a:lnTo>
                    <a:pt x="0" y="1284704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999319" cy="1351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30065" y="3571847"/>
            <a:ext cx="14317445" cy="56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1"/>
              </a:lnSpc>
              <a:spcBef>
                <a:spcPct val="0"/>
              </a:spcBef>
            </a:pPr>
            <a:r>
              <a:rPr lang="en-US" sz="645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Processing data locally on Raspberry Pi reduces latency and minimizes reliance on internet/cloud services.</a:t>
            </a:r>
          </a:p>
          <a:p>
            <a:pPr algn="l">
              <a:lnSpc>
                <a:spcPts val="9041"/>
              </a:lnSpc>
              <a:spcBef>
                <a:spcPct val="0"/>
              </a:spcBef>
            </a:pPr>
            <a:endParaRPr lang="en-US" sz="645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55862" y="1938485"/>
            <a:ext cx="8428821" cy="1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sz="79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Edge Computing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05205" cy="7341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5205" cy="734178"/>
            </a:xfrm>
            <a:custGeom>
              <a:avLst/>
              <a:gdLst/>
              <a:ahLst/>
              <a:cxnLst/>
              <a:rect l="l" t="t" r="r" b="b"/>
              <a:pathLst>
                <a:path w="1305205" h="734178">
                  <a:moveTo>
                    <a:pt x="0" y="0"/>
                  </a:moveTo>
                  <a:lnTo>
                    <a:pt x="1305205" y="0"/>
                  </a:lnTo>
                  <a:lnTo>
                    <a:pt x="1305205" y="734178"/>
                  </a:lnTo>
                  <a:lnTo>
                    <a:pt x="0" y="734178"/>
                  </a:lnTo>
                  <a:close/>
                </a:path>
              </a:pathLst>
            </a:custGeom>
            <a:blipFill>
              <a:blip r:embed="rId2">
                <a:alphaModFix amt="73000"/>
              </a:blip>
              <a:stretch>
                <a:fillRect l="-6249" r="-624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67315" y="3600450"/>
            <a:ext cx="15184914" cy="4877861"/>
            <a:chOff x="0" y="0"/>
            <a:chExt cx="3999319" cy="12847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99319" cy="1284704"/>
            </a:xfrm>
            <a:custGeom>
              <a:avLst/>
              <a:gdLst/>
              <a:ahLst/>
              <a:cxnLst/>
              <a:rect l="l" t="t" r="r" b="b"/>
              <a:pathLst>
                <a:path w="3999319" h="1284704">
                  <a:moveTo>
                    <a:pt x="0" y="0"/>
                  </a:moveTo>
                  <a:lnTo>
                    <a:pt x="3999319" y="0"/>
                  </a:lnTo>
                  <a:lnTo>
                    <a:pt x="3999319" y="1284704"/>
                  </a:lnTo>
                  <a:lnTo>
                    <a:pt x="0" y="1284704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3999319" cy="1351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6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30065" y="3571847"/>
            <a:ext cx="14922164" cy="567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1"/>
              </a:lnSpc>
              <a:spcBef>
                <a:spcPct val="0"/>
              </a:spcBef>
            </a:pPr>
            <a:r>
              <a:rPr lang="en-US" sz="645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TinyML enables low-power AI computations, making the system suitable for remote, battery-powered deployments.</a:t>
            </a:r>
          </a:p>
          <a:p>
            <a:pPr algn="l">
              <a:lnSpc>
                <a:spcPts val="9041"/>
              </a:lnSpc>
              <a:spcBef>
                <a:spcPct val="0"/>
              </a:spcBef>
            </a:pPr>
            <a:endParaRPr lang="en-US" sz="645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54083" y="1938485"/>
            <a:ext cx="8632379" cy="136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sz="79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Energy Efficiency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1438</Words>
  <Application>Microsoft Office PowerPoint</Application>
  <PresentationFormat>Custom</PresentationFormat>
  <Paragraphs>325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Arial</vt:lpstr>
      <vt:lpstr>Paalalabas Wide</vt:lpstr>
      <vt:lpstr>Times New Roman Bold</vt:lpstr>
      <vt:lpstr>League Spartan</vt:lpstr>
      <vt:lpstr>Canva Sans</vt:lpstr>
      <vt:lpstr>Canva Sans Bold</vt:lpstr>
      <vt:lpstr>Body Grotesque Italics</vt:lpstr>
      <vt:lpstr>Calibri</vt:lpstr>
      <vt:lpstr>Body Grotesque Bold</vt:lpstr>
      <vt:lpstr>Signika</vt:lpstr>
      <vt:lpstr>Lexend Exa</vt:lpstr>
      <vt:lpstr>Times New Roman</vt:lpstr>
      <vt:lpstr>Caladea</vt:lpstr>
      <vt:lpstr>PT Serif Bold</vt:lpstr>
      <vt:lpstr>Body Grotesque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presentation</dc:title>
  <cp:lastModifiedBy>Joel Manu</cp:lastModifiedBy>
  <cp:revision>3</cp:revision>
  <dcterms:created xsi:type="dcterms:W3CDTF">2006-08-16T00:00:00Z</dcterms:created>
  <dcterms:modified xsi:type="dcterms:W3CDTF">2025-03-20T15:00:45Z</dcterms:modified>
  <dc:identifier>DAGdlwUwqaU</dc:identifier>
</cp:coreProperties>
</file>